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6" r:id="rId2"/>
    <p:sldId id="266" r:id="rId3"/>
    <p:sldId id="271" r:id="rId4"/>
    <p:sldId id="287" r:id="rId5"/>
    <p:sldId id="268" r:id="rId6"/>
    <p:sldId id="286" r:id="rId7"/>
    <p:sldId id="284" r:id="rId8"/>
    <p:sldId id="285" r:id="rId9"/>
    <p:sldId id="282" r:id="rId10"/>
    <p:sldId id="258" r:id="rId11"/>
    <p:sldId id="272" r:id="rId12"/>
    <p:sldId id="281" r:id="rId13"/>
    <p:sldId id="269" r:id="rId14"/>
    <p:sldId id="274" r:id="rId15"/>
    <p:sldId id="260" r:id="rId16"/>
    <p:sldId id="277" r:id="rId17"/>
    <p:sldId id="267" r:id="rId18"/>
    <p:sldId id="262" r:id="rId19"/>
    <p:sldId id="278" r:id="rId20"/>
    <p:sldId id="270" r:id="rId21"/>
    <p:sldId id="264" r:id="rId22"/>
    <p:sldId id="280" r:id="rId23"/>
    <p:sldId id="288" r:id="rId24"/>
    <p:sldId id="289" r:id="rId25"/>
    <p:sldId id="290" r:id="rId26"/>
    <p:sldId id="291" r:id="rId27"/>
    <p:sldId id="292" r:id="rId28"/>
    <p:sldId id="293" r:id="rId29"/>
  </p:sldIdLst>
  <p:sldSz cx="10691813" cy="7559675"/>
  <p:notesSz cx="6761163" cy="994251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822"/>
    <a:srgbClr val="88A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86416" autoAdjust="0"/>
  </p:normalViewPr>
  <p:slideViewPr>
    <p:cSldViewPr>
      <p:cViewPr varScale="1">
        <p:scale>
          <a:sx n="81" d="100"/>
          <a:sy n="81" d="100"/>
        </p:scale>
        <p:origin x="1092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7;&#1083;&#1072;&#1081;&#1076;&#1099;\&#1041;&#1102;&#1076;&#1078;&#1077;&#1090;%202016%20&#1075;&#1086;&#1076;&#1072;\&#1048;&#1085;&#1092;&#1086;&#1088;&#1084;&#1072;&#1094;&#1080;&#1103;%20&#1086;%20&#1075;&#1086;&#1088;&#1086;&#1076;&#1089;&#1082;&#1086;&#1084;%20&#1073;&#1102;&#1076;&#1078;&#1077;&#1090;&#1077;%20&#1085;&#1072;%202016%20&#1075;&#1086;&#1076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7;&#1083;&#1072;&#1081;&#1076;&#1099;\&#1041;&#1102;&#1076;&#1078;&#1077;&#1090;%202017%20&#1075;&#1086;&#1076;&#1072;\&#1048;&#1085;&#1092;&#1086;&#1088;&#1084;&#1072;&#1094;&#1080;&#1103;%20&#1086;%20&#1075;&#1086;&#1088;&#1086;&#1076;&#1089;&#1082;&#1086;&#1084;%20&#1073;&#1102;&#1076;&#1078;&#1077;&#1090;&#1077;%20&#1085;&#1072;%202016%20&#1075;&#1086;&#1076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7;&#1083;&#1072;&#1081;&#1076;&#1099;\&#1041;&#1102;&#1076;&#1078;&#1077;&#1090;%20&#1076;&#1083;&#1103;%20&#1075;&#1088;&#1072;&#1078;&#1076;&#1072;&#1085;%20(&#1076;&#1083;&#1103;%20&#1057;&#1052;&#1048;)\&#1041;&#1102;&#1076;&#1078;&#1077;&#1090;%20&#1085;&#1072;%20&#1086;&#1095;&#1077;&#1088;&#1077;&#1076;&#1085;&#1086;&#1081;%20&#1075;&#1086;&#1076;\&#1048;&#1085;&#1092;&#1086;&#1088;&#1084;&#1072;&#1094;&#1080;&#1103;%20&#1086;%20&#1075;&#1086;&#1088;&#1086;&#1076;&#1089;&#1082;&#1086;&#1084;%20&#1073;&#1102;&#1076;&#1078;&#1077;&#1090;&#1077;%20&#1085;&#1072;%202016%20&#1075;&#1086;&#1076;.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819795127085121E-2"/>
          <c:y val="0.16417554257330738"/>
          <c:w val="0.83891965533828572"/>
          <c:h val="0.746458950695679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30000"/>
                      <a:satMod val="250000"/>
                    </a:schemeClr>
                  </a:gs>
                  <a:gs pos="72000">
                    <a:schemeClr val="accent1">
                      <a:tint val="75000"/>
                      <a:satMod val="210000"/>
                    </a:schemeClr>
                  </a:gs>
                  <a:gs pos="100000">
                    <a:schemeClr val="accent1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3D4-4D21-8A3D-C0E441287C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30000"/>
                      <a:satMod val="250000"/>
                    </a:schemeClr>
                  </a:gs>
                  <a:gs pos="72000">
                    <a:schemeClr val="accent2">
                      <a:tint val="75000"/>
                      <a:satMod val="210000"/>
                    </a:schemeClr>
                  </a:gs>
                  <a:gs pos="100000">
                    <a:schemeClr val="accent2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3D4-4D21-8A3D-C0E441287C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30000"/>
                      <a:satMod val="250000"/>
                    </a:schemeClr>
                  </a:gs>
                  <a:gs pos="72000">
                    <a:schemeClr val="accent3">
                      <a:tint val="75000"/>
                      <a:satMod val="210000"/>
                    </a:schemeClr>
                  </a:gs>
                  <a:gs pos="100000">
                    <a:schemeClr val="accent3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3D4-4D21-8A3D-C0E441287C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30000"/>
                      <a:satMod val="250000"/>
                    </a:schemeClr>
                  </a:gs>
                  <a:gs pos="72000">
                    <a:schemeClr val="accent4">
                      <a:tint val="75000"/>
                      <a:satMod val="210000"/>
                    </a:schemeClr>
                  </a:gs>
                  <a:gs pos="100000">
                    <a:schemeClr val="accent4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3D4-4D21-8A3D-C0E441287C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3D4-4D21-8A3D-C0E441287CB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30000"/>
                      <a:satMod val="250000"/>
                    </a:schemeClr>
                  </a:gs>
                  <a:gs pos="72000">
                    <a:schemeClr val="accent6">
                      <a:tint val="75000"/>
                      <a:satMod val="210000"/>
                    </a:schemeClr>
                  </a:gs>
                  <a:gs pos="100000">
                    <a:schemeClr val="accent6"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3D4-4D21-8A3D-C0E441287CB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1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1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83D4-4D21-8A3D-C0E441287CB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2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2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83D4-4D21-8A3D-C0E441287CB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3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3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83D4-4D21-8A3D-C0E441287CB3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4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4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83D4-4D21-8A3D-C0E441287CB3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5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5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83D4-4D21-8A3D-C0E441287CB3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30000"/>
                      <a:satMod val="250000"/>
                    </a:schemeClr>
                  </a:gs>
                  <a:gs pos="72000">
                    <a:schemeClr val="accent6">
                      <a:lumMod val="60000"/>
                      <a:tint val="75000"/>
                      <a:satMod val="210000"/>
                    </a:schemeClr>
                  </a:gs>
                  <a:gs pos="100000">
                    <a:schemeClr val="accent6">
                      <a:lumMod val="6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83D4-4D21-8A3D-C0E441287CB3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30000"/>
                      <a:satMod val="250000"/>
                    </a:schemeClr>
                  </a:gs>
                  <a:gs pos="72000">
                    <a:schemeClr val="accent1">
                      <a:lumMod val="80000"/>
                      <a:lumOff val="20000"/>
                      <a:tint val="75000"/>
                      <a:satMod val="21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83D4-4D21-8A3D-C0E441287CB3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30000"/>
                      <a:satMod val="250000"/>
                    </a:schemeClr>
                  </a:gs>
                  <a:gs pos="72000">
                    <a:schemeClr val="accent2">
                      <a:lumMod val="80000"/>
                      <a:lumOff val="20000"/>
                      <a:tint val="75000"/>
                      <a:satMod val="21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85000"/>
                      <a:satMod val="2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83D4-4D21-8A3D-C0E441287CB3}"/>
              </c:ext>
            </c:extLst>
          </c:dPt>
          <c:dLbls>
            <c:dLbl>
              <c:idx val="0"/>
              <c:layout>
                <c:manualLayout>
                  <c:x val="0.2289956753217664"/>
                  <c:y val="-0.20287655385937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4-4D21-8A3D-C0E441287CB3}"/>
                </c:ext>
              </c:extLst>
            </c:dLbl>
            <c:dLbl>
              <c:idx val="1"/>
              <c:layout>
                <c:manualLayout>
                  <c:x val="4.6799074890438865E-2"/>
                  <c:y val="-0.151570935193662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по упрощенной</a:t>
                    </a:r>
                    <a:r>
                      <a:rPr lang="ru-RU" baseline="0" dirty="0" smtClean="0"/>
                      <a:t> системе налогообложения</a:t>
                    </a:r>
                    <a:r>
                      <a:rPr lang="ru-RU" baseline="0" dirty="0"/>
                      <a:t>
</a:t>
                    </a:r>
                    <a:fld id="{FF79E448-F0D3-4981-A33F-C3E614B7DBCD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D4-4D21-8A3D-C0E441287CB3}"/>
                </c:ext>
              </c:extLst>
            </c:dLbl>
            <c:dLbl>
              <c:idx val="2"/>
              <c:layout>
                <c:manualLayout>
                  <c:x val="0.1593763821695815"/>
                  <c:y val="-8.100661948503189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Единый налог на вмененный доход
</a:t>
                    </a:r>
                    <a:fld id="{2981DC42-61A6-4DB9-A97B-F8E219CB9E29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3D4-4D21-8A3D-C0E441287CB3}"/>
                </c:ext>
              </c:extLst>
            </c:dLbl>
            <c:dLbl>
              <c:idx val="3"/>
              <c:layout>
                <c:manualLayout>
                  <c:x val="0.20449622622793925"/>
                  <c:y val="4.742988893502993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 на имущество физических лиц
</a:t>
                    </a:r>
                    <a:fld id="{084583B1-5BAC-4F77-95A9-3D491935AFAE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3D4-4D21-8A3D-C0E441287CB3}"/>
                </c:ext>
              </c:extLst>
            </c:dLbl>
            <c:dLbl>
              <c:idx val="4"/>
              <c:layout>
                <c:manualLayout>
                  <c:x val="4.5604611923509564E-2"/>
                  <c:y val="-0.294055372110744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Земельный налог</a:t>
                    </a:r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EF6C291-6B5C-4A00-A072-9AD4F32E75BC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3D4-4D21-8A3D-C0E441287CB3}"/>
                </c:ext>
              </c:extLst>
            </c:dLbl>
            <c:dLbl>
              <c:idx val="5"/>
              <c:layout>
                <c:manualLayout>
                  <c:x val="0.14334464712887104"/>
                  <c:y val="0.1185570853422138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 на добычу полезных ископаемых</a:t>
                    </a:r>
                    <a:r>
                      <a:rPr lang="ru-RU" baseline="0"/>
                      <a:t>
0,07%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D4-4D21-8A3D-C0E441287CB3}"/>
                </c:ext>
              </c:extLst>
            </c:dLbl>
            <c:dLbl>
              <c:idx val="6"/>
              <c:layout>
                <c:manualLayout>
                  <c:x val="-0.10978686360905089"/>
                  <c:y val="0.156794091285881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Госпошлина 1 %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D4-4D21-8A3D-C0E441287CB3}"/>
                </c:ext>
              </c:extLst>
            </c:dLbl>
            <c:dLbl>
              <c:idx val="7"/>
              <c:layout>
                <c:manualLayout>
                  <c:x val="0.10124759946570933"/>
                  <c:y val="-0.153432039045101"/>
                </c:manualLayout>
              </c:layout>
              <c:tx>
                <c:rich>
                  <a:bodyPr/>
                  <a:lstStyle/>
                  <a:p>
                    <a:fld id="{658CCCD0-3306-40DF-8256-425A2039F1E0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20807936-6BAB-466C-84ED-1942A8A55C1F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3D4-4D21-8A3D-C0E441287CB3}"/>
                </c:ext>
              </c:extLst>
            </c:dLbl>
            <c:dLbl>
              <c:idx val="8"/>
              <c:layout>
                <c:manualLayout>
                  <c:x val="-4.8495031871016121E-2"/>
                  <c:y val="0.19269810628510137"/>
                </c:manualLayout>
              </c:layout>
              <c:tx>
                <c:rich>
                  <a:bodyPr/>
                  <a:lstStyle/>
                  <a:p>
                    <a:fld id="{D62DC419-4B8A-4218-BB4A-13FAEF73BAD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0,02 %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3D4-4D21-8A3D-C0E441287CB3}"/>
                </c:ext>
              </c:extLst>
            </c:dLbl>
            <c:dLbl>
              <c:idx val="9"/>
              <c:layout>
                <c:manualLayout>
                  <c:x val="-7.2958823254314215E-2"/>
                  <c:y val="7.1385738725550712E-3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Штрафы
0,25 %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D4-4D21-8A3D-C0E441287CB3}"/>
                </c:ext>
              </c:extLst>
            </c:dLbl>
            <c:dLbl>
              <c:idx val="10"/>
              <c:layout>
                <c:manualLayout>
                  <c:x val="-8.7527352297592995E-3"/>
                  <c:y val="-0.28873825736865649"/>
                </c:manualLayout>
              </c:layout>
              <c:tx>
                <c:rich>
                  <a:bodyPr/>
                  <a:lstStyle/>
                  <a:p>
                    <a:fld id="{CCF2DFF0-EA1B-48DD-9EFA-AA9A11871D5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0,05 %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3D4-4D21-8A3D-C0E441287CB3}"/>
                </c:ext>
              </c:extLst>
            </c:dLbl>
            <c:dLbl>
              <c:idx val="11"/>
              <c:layout>
                <c:manualLayout>
                  <c:x val="-8.669343027963955E-2"/>
                  <c:y val="-0.1381900674855577"/>
                </c:manualLayout>
              </c:layout>
              <c:tx>
                <c:rich>
                  <a:bodyPr/>
                  <a:lstStyle/>
                  <a:p>
                    <a:fld id="{74B7B204-31A9-4EF5-A1DB-E7D6AD8958C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0,26 %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83D4-4D21-8A3D-C0E441287CB3}"/>
                </c:ext>
              </c:extLst>
            </c:dLbl>
            <c:dLbl>
              <c:idx val="12"/>
              <c:layout>
                <c:manualLayout>
                  <c:x val="-9.8767380554454762E-2"/>
                  <c:y val="-0.139323444857933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и субвенции, 27,4 %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D4-4D21-8A3D-C0E441287CB3}"/>
                </c:ext>
              </c:extLst>
            </c:dLbl>
            <c:dLbl>
              <c:idx val="13"/>
              <c:layout>
                <c:manualLayout>
                  <c:x val="-8.4890209292766153E-2"/>
                  <c:y val="-6.9773156172387205E-2"/>
                </c:manualLayout>
              </c:layout>
              <c:tx>
                <c:rich>
                  <a:bodyPr/>
                  <a:lstStyle/>
                  <a:p>
                    <a:fld id="{076D0536-C0BE-4038-8C52-A22F47F8DA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83D4-4D21-8A3D-C0E441287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Лист4!$A$1:$N$1</c:f>
              <c:strCache>
                <c:ptCount val="14"/>
                <c:pt idx="0">
                  <c:v>ндфл</c:v>
                </c:pt>
                <c:pt idx="1">
                  <c:v>упрощ.н</c:v>
                </c:pt>
                <c:pt idx="2">
                  <c:v>ед.налог</c:v>
                </c:pt>
                <c:pt idx="3">
                  <c:v>им.ф.л.</c:v>
                </c:pt>
                <c:pt idx="4">
                  <c:v>зем.налог</c:v>
                </c:pt>
                <c:pt idx="5">
                  <c:v>доб.п.и.</c:v>
                </c:pt>
                <c:pt idx="6">
                  <c:v>госпош.</c:v>
                </c:pt>
                <c:pt idx="7">
                  <c:v>КУМИ</c:v>
                </c:pt>
                <c:pt idx="8">
                  <c:v>Негативное воздействие на окруж. Среду</c:v>
                </c:pt>
                <c:pt idx="9">
                  <c:v>штрафы</c:v>
                </c:pt>
                <c:pt idx="10">
                  <c:v>Единый с/х налог</c:v>
                </c:pt>
                <c:pt idx="11">
                  <c:v>Патент</c:v>
                </c:pt>
                <c:pt idx="12">
                  <c:v>суб.субв.</c:v>
                </c:pt>
                <c:pt idx="13">
                  <c:v>Акцизы</c:v>
                </c:pt>
              </c:strCache>
            </c:strRef>
          </c:cat>
          <c:val>
            <c:numRef>
              <c:f>Лист4!$A$2:$N$2</c:f>
              <c:numCache>
                <c:formatCode>General</c:formatCode>
                <c:ptCount val="14"/>
                <c:pt idx="0">
                  <c:v>69245</c:v>
                </c:pt>
                <c:pt idx="1">
                  <c:v>25578</c:v>
                </c:pt>
                <c:pt idx="2">
                  <c:v>4576</c:v>
                </c:pt>
                <c:pt idx="3">
                  <c:v>8157</c:v>
                </c:pt>
                <c:pt idx="4">
                  <c:v>43839</c:v>
                </c:pt>
                <c:pt idx="5">
                  <c:v>179</c:v>
                </c:pt>
                <c:pt idx="6">
                  <c:v>2023.3</c:v>
                </c:pt>
                <c:pt idx="7">
                  <c:v>32813.199999999997</c:v>
                </c:pt>
                <c:pt idx="8">
                  <c:v>64</c:v>
                </c:pt>
                <c:pt idx="9">
                  <c:v>667</c:v>
                </c:pt>
                <c:pt idx="10">
                  <c:v>135</c:v>
                </c:pt>
                <c:pt idx="11">
                  <c:v>700</c:v>
                </c:pt>
                <c:pt idx="12">
                  <c:v>71769.2</c:v>
                </c:pt>
                <c:pt idx="13">
                  <c:v>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3D4-4D21-8A3D-C0E44128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96692844739992589"/>
          <c:w val="5.9462402725975534E-2"/>
          <c:h val="3.3071552600082384E-2"/>
        </c:manualLayout>
      </c:layout>
      <c:pie3D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0745">
              <a:solidFill>
                <a:srgbClr val="000000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rgbClr val="9999FF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4BC-477A-8EBB-DA317E3878B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4BC-477A-8EBB-DA317E3878B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4BC-477A-8EBB-DA317E3878BC}"/>
              </c:ext>
            </c:extLst>
          </c:dPt>
          <c:cat>
            <c:strRef>
              <c:f>Sheet1!$B$1:$E$1</c:f>
              <c:strCache>
                <c:ptCount val="4"/>
                <c:pt idx="0">
                  <c:v>расходы на оплату труда и начисления оплату труда</c:v>
                </c:pt>
                <c:pt idx="1">
                  <c:v>текущее содержание учреждений, городского хозяйства</c:v>
                </c:pt>
                <c:pt idx="2">
                  <c:v>социальная политика</c:v>
                </c:pt>
                <c:pt idx="3">
                  <c:v>Капитальные вложениея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94BC-477A-8EBB-DA317E38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96598990318868"/>
          <c:y val="0.18758265210675518"/>
          <c:w val="0.41159752244899023"/>
          <c:h val="0.81241734789324482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D-4CA9-AAD0-B113B66197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D-4CA9-AAD0-B113B66197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D-4CA9-AAD0-B113B66197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D-4CA9-AAD0-B113B6619782}"/>
              </c:ext>
            </c:extLst>
          </c:dPt>
          <c:dLbls>
            <c:dLbl>
              <c:idx val="0"/>
              <c:layout>
                <c:manualLayout>
                  <c:x val="5.4563297338244027E-2"/>
                  <c:y val="-0.189015870030605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Расходы на оплату труда</a:t>
                    </a:r>
                    <a:r>
                      <a:rPr lang="ru-RU" baseline="0" dirty="0" smtClean="0"/>
                      <a:t>; </a:t>
                    </a:r>
                    <a:fld id="{1F2FB924-6E38-43F8-85A1-91E264D615E1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CD-4CA9-AAD0-B113B6619782}"/>
                </c:ext>
              </c:extLst>
            </c:dLbl>
            <c:dLbl>
              <c:idx val="1"/>
              <c:layout>
                <c:manualLayout>
                  <c:x val="-0.21357716488368009"/>
                  <c:y val="-0.123490466374077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Текущее содержание учреждений 38,9 %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D-4CA9-AAD0-B113B6619782}"/>
                </c:ext>
              </c:extLst>
            </c:dLbl>
            <c:dLbl>
              <c:idx val="2"/>
              <c:layout>
                <c:manualLayout>
                  <c:x val="-7.4107762846676306E-2"/>
                  <c:y val="-5.42313592157404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</a:t>
                    </a:r>
                    <a:r>
                      <a:rPr lang="ru-RU" baseline="0" dirty="0" smtClean="0"/>
                      <a:t> </a:t>
                    </a:r>
                    <a:fld id="{7C5E4311-2064-42B5-9F20-C29A23206CB1}" type="VALUE">
                      <a:rPr lang="en-US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CD-4CA9-AAD0-B113B6619782}"/>
                </c:ext>
              </c:extLst>
            </c:dLbl>
            <c:dLbl>
              <c:idx val="3"/>
              <c:layout>
                <c:manualLayout>
                  <c:x val="0.14030623158708452"/>
                  <c:y val="-3.18407721722675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Капитальные вложения</a:t>
                    </a:r>
                    <a:r>
                      <a:rPr lang="ru-RU" baseline="0" dirty="0" smtClean="0"/>
                      <a:t>; </a:t>
                    </a:r>
                    <a:fld id="{7AF1F1AB-8E6E-4D6E-9FF2-81B2FBFEF11E}" type="VALUE">
                      <a:rPr lang="en-US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CD-4CA9-AAD0-B113B6619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Лист14!$A$1:$D$2</c:f>
              <c:multiLvlStrCache>
                <c:ptCount val="4"/>
                <c:lvl>
                  <c:pt idx="0">
                    <c:v>опл.тр.</c:v>
                  </c:pt>
                  <c:pt idx="1">
                    <c:v>тек.сод.</c:v>
                  </c:pt>
                  <c:pt idx="2">
                    <c:v>соц.пол.</c:v>
                  </c:pt>
                  <c:pt idx="3">
                    <c:v>кап.вл.</c:v>
                  </c:pt>
                </c:lvl>
                <c:lvl>
                  <c:pt idx="0">
                    <c:v>140508,6</c:v>
                  </c:pt>
                  <c:pt idx="1">
                    <c:v>139754,8</c:v>
                  </c:pt>
                  <c:pt idx="2">
                    <c:v>66641,6</c:v>
                  </c:pt>
                  <c:pt idx="3">
                    <c:v>12379,6</c:v>
                  </c:pt>
                </c:lvl>
              </c:multiLvlStrCache>
            </c:multiLvlStrRef>
          </c:cat>
          <c:val>
            <c:numRef>
              <c:f>Лист14!$A$3:$D$3</c:f>
              <c:numCache>
                <c:formatCode>0.0%</c:formatCode>
                <c:ptCount val="4"/>
                <c:pt idx="0">
                  <c:v>0.39107882720272458</c:v>
                </c:pt>
                <c:pt idx="1">
                  <c:v>0.38898076900596351</c:v>
                </c:pt>
                <c:pt idx="2">
                  <c:v>0.18548415378783284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CD-4CA9-AAD0-B113B6619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0037801878539"/>
          <c:y val="0.22165540199777309"/>
          <c:w val="0.81388888888889532"/>
          <c:h val="0.773148148148156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0037801878539"/>
          <c:y val="0.22165540199777309"/>
          <c:w val="0.81388888888889555"/>
          <c:h val="0.77314814814815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3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0037801878539"/>
          <c:y val="0.14352163437992635"/>
          <c:w val="0.89509957369751081"/>
          <c:h val="0.8512819632738565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7825690116073373"/>
                  <c:y val="-0.16654106005383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ru-RU" sz="14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Общегосударственные вопросы 11,5%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9501543847326"/>
                      <c:h val="8.3945939277833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F40-401F-8BA4-C9BE2BDC0924}"/>
                </c:ext>
              </c:extLst>
            </c:dLbl>
            <c:dLbl>
              <c:idx val="1"/>
              <c:layout>
                <c:manualLayout>
                  <c:x val="0.20785825397184535"/>
                  <c:y val="-3.96548920633398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40-401F-8BA4-C9BE2BDC0924}"/>
                </c:ext>
              </c:extLst>
            </c:dLbl>
            <c:dLbl>
              <c:idx val="2"/>
              <c:layout>
                <c:manualLayout>
                  <c:x val="4.0295606567513111E-2"/>
                  <c:y val="-1.72183717458659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11,7%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40-401F-8BA4-C9BE2BDC0924}"/>
                </c:ext>
              </c:extLst>
            </c:dLbl>
            <c:dLbl>
              <c:idx val="3"/>
              <c:layout>
                <c:manualLayout>
                  <c:x val="5.1672311910731829E-3"/>
                  <c:y val="7.474674609301472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ЖКХ 10,8%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40-401F-8BA4-C9BE2BDC0924}"/>
                </c:ext>
              </c:extLst>
            </c:dLbl>
            <c:dLbl>
              <c:idx val="4"/>
              <c:layout>
                <c:manualLayout>
                  <c:x val="-2.5828971099282984E-2"/>
                  <c:y val="0.1208675881703511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 56,5%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40-401F-8BA4-C9BE2BDC0924}"/>
                </c:ext>
              </c:extLst>
            </c:dLbl>
            <c:dLbl>
              <c:idx val="5"/>
              <c:layout>
                <c:manualLayout>
                  <c:x val="-0.21723441692693446"/>
                  <c:y val="3.46766815663024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 1,9%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40-401F-8BA4-C9BE2BDC0924}"/>
                </c:ext>
              </c:extLst>
            </c:dLbl>
            <c:dLbl>
              <c:idx val="6"/>
              <c:layout>
                <c:manualLayout>
                  <c:x val="0"/>
                  <c:y val="-6.478127643049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Здравоохранение 0,2%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40-401F-8BA4-C9BE2BDC0924}"/>
                </c:ext>
              </c:extLst>
            </c:dLbl>
            <c:dLbl>
              <c:idx val="7"/>
              <c:layout>
                <c:manualLayout>
                  <c:x val="-0.20101409111570551"/>
                  <c:y val="-0.1751491500771015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 3,2%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40-401F-8BA4-C9BE2BDC0924}"/>
                </c:ext>
              </c:extLst>
            </c:dLbl>
            <c:dLbl>
              <c:idx val="8"/>
              <c:layout>
                <c:manualLayout>
                  <c:x val="-0.10633525023621736"/>
                  <c:y val="-0.2376671055646658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2,3%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40-401F-8BA4-C9BE2BDC0924}"/>
                </c:ext>
              </c:extLst>
            </c:dLbl>
            <c:dLbl>
              <c:idx val="9"/>
              <c:layout>
                <c:manualLayout>
                  <c:x val="-5.6205313173449734E-2"/>
                  <c:y val="-0.239621245302122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СМИ 0,7%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40-401F-8BA4-C9BE2BDC0924}"/>
                </c:ext>
              </c:extLst>
            </c:dLbl>
            <c:dLbl>
              <c:idx val="10"/>
              <c:layout>
                <c:manualLayout>
                  <c:x val="0.67398291386190889"/>
                  <c:y val="-0.2013245085090304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ru-RU" dirty="0"/>
                      <a:t>Обслуживание долга 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18584774247494"/>
                      <c:h val="7.122620093088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F40-401F-8BA4-C9BE2BDC0924}"/>
                </c:ext>
              </c:extLst>
            </c:dLbl>
            <c:dLbl>
              <c:idx val="11"/>
              <c:layout>
                <c:manualLayout>
                  <c:x val="0.4590481506969587"/>
                  <c:y val="-0.2160877927946450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Отрицательный трансферт 0%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40-401F-8BA4-C9BE2BDC0924}"/>
                </c:ext>
              </c:extLst>
            </c:dLbl>
            <c:dLbl>
              <c:idx val="12"/>
              <c:layout>
                <c:manualLayout>
                  <c:x val="0.14147532176917832"/>
                  <c:y val="-0.1966555938337703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ru-RU"/>
                      <a:t>Национальная оборона 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0791539864814"/>
                      <c:h val="9.26135633643417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F40-401F-8BA4-C9BE2BDC0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Лист5!$A$3:$M$3</c:f>
              <c:numCache>
                <c:formatCode>General</c:formatCode>
                <c:ptCount val="13"/>
                <c:pt idx="0">
                  <c:v>65540.399999999994</c:v>
                </c:pt>
                <c:pt idx="1">
                  <c:v>5747.1</c:v>
                </c:pt>
                <c:pt idx="2">
                  <c:v>67008.2</c:v>
                </c:pt>
                <c:pt idx="3">
                  <c:v>61684.9</c:v>
                </c:pt>
                <c:pt idx="4">
                  <c:v>322760.7</c:v>
                </c:pt>
                <c:pt idx="5">
                  <c:v>11021</c:v>
                </c:pt>
                <c:pt idx="6">
                  <c:v>1320</c:v>
                </c:pt>
                <c:pt idx="7">
                  <c:v>18032</c:v>
                </c:pt>
                <c:pt idx="8">
                  <c:v>13168.7</c:v>
                </c:pt>
                <c:pt idx="9">
                  <c:v>4246.8</c:v>
                </c:pt>
                <c:pt idx="10">
                  <c:v>0</c:v>
                </c:pt>
                <c:pt idx="11">
                  <c:v>0</c:v>
                </c:pt>
                <c:pt idx="12">
                  <c:v>1007.3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F40-401F-8BA4-C9BE2BDC0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44444444418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C5-49E5-A3ED-FE6926F67B16}"/>
                </c:ext>
              </c:extLst>
            </c:dLbl>
            <c:dLbl>
              <c:idx val="1"/>
              <c:layout>
                <c:manualLayout>
                  <c:x val="0.05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C5-49E5-A3ED-FE6926F67B16}"/>
                </c:ext>
              </c:extLst>
            </c:dLbl>
            <c:dLbl>
              <c:idx val="2"/>
              <c:layout>
                <c:manualLayout>
                  <c:x val="4.999999999999994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C5-49E5-A3ED-FE6926F67B16}"/>
                </c:ext>
              </c:extLst>
            </c:dLbl>
            <c:dLbl>
              <c:idx val="3"/>
              <c:layout>
                <c:manualLayout>
                  <c:x val="5.2777777777777778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5-49E5-A3ED-FE6926F67B16}"/>
                </c:ext>
              </c:extLst>
            </c:dLbl>
            <c:dLbl>
              <c:idx val="4"/>
              <c:layout>
                <c:manualLayout>
                  <c:x val="4.4444444444444446E-2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C5-49E5-A3ED-FE6926F67B16}"/>
                </c:ext>
              </c:extLst>
            </c:dLbl>
            <c:dLbl>
              <c:idx val="5"/>
              <c:layout>
                <c:manualLayout>
                  <c:x val="4.166666666666656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C5-49E5-A3ED-FE6926F67B16}"/>
                </c:ext>
              </c:extLst>
            </c:dLbl>
            <c:dLbl>
              <c:idx val="6"/>
              <c:layout>
                <c:manualLayout>
                  <c:x val="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C5-49E5-A3ED-FE6926F67B16}"/>
                </c:ext>
              </c:extLst>
            </c:dLbl>
            <c:dLbl>
              <c:idx val="7"/>
              <c:layout>
                <c:manualLayout>
                  <c:x val="4.722222222222211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C5-49E5-A3ED-FE6926F67B16}"/>
                </c:ext>
              </c:extLst>
            </c:dLbl>
            <c:dLbl>
              <c:idx val="8"/>
              <c:layout>
                <c:manualLayout>
                  <c:x val="4.722222222222222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C5-49E5-A3ED-FE6926F67B16}"/>
                </c:ext>
              </c:extLst>
            </c:dLbl>
            <c:dLbl>
              <c:idx val="9"/>
              <c:layout>
                <c:manualLayout>
                  <c:x val="4.6150156774143233E-2"/>
                  <c:y val="-5.092583556781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C5-49E5-A3ED-FE6926F67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Лист11!$A$1:$J$1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Лист11!$A$6:$J$6</c:f>
              <c:numCache>
                <c:formatCode>0%</c:formatCode>
                <c:ptCount val="10"/>
                <c:pt idx="0">
                  <c:v>0.92769691700961499</c:v>
                </c:pt>
                <c:pt idx="1">
                  <c:v>0.92748152699433672</c:v>
                </c:pt>
                <c:pt idx="2">
                  <c:v>0.85317448505774496</c:v>
                </c:pt>
                <c:pt idx="3">
                  <c:v>0.89871497504504316</c:v>
                </c:pt>
                <c:pt idx="4">
                  <c:v>0.4758858584166748</c:v>
                </c:pt>
                <c:pt idx="5">
                  <c:v>0.91703961620551877</c:v>
                </c:pt>
                <c:pt idx="6">
                  <c:v>0.8464806922727558</c:v>
                </c:pt>
                <c:pt idx="7">
                  <c:v>0.88571798973047766</c:v>
                </c:pt>
                <c:pt idx="8">
                  <c:v>0.89273831080494903</c:v>
                </c:pt>
                <c:pt idx="9">
                  <c:v>0.85299834428946086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C5-49E5-A3ED-FE6926F67B1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796296296296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C5-49E5-A3ED-FE6926F67B16}"/>
                </c:ext>
              </c:extLst>
            </c:dLbl>
            <c:dLbl>
              <c:idx val="1"/>
              <c:layout>
                <c:manualLayout>
                  <c:x val="8.3333333333333332E-3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C5-49E5-A3ED-FE6926F67B16}"/>
                </c:ext>
              </c:extLst>
            </c:dLbl>
            <c:dLbl>
              <c:idx val="2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C5-49E5-A3ED-FE6926F67B16}"/>
                </c:ext>
              </c:extLst>
            </c:dLbl>
            <c:dLbl>
              <c:idx val="3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C5-49E5-A3ED-FE6926F67B16}"/>
                </c:ext>
              </c:extLst>
            </c:dLbl>
            <c:dLbl>
              <c:idx val="4"/>
              <c:layout>
                <c:manualLayout>
                  <c:x val="-2.7777777777778798E-3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C5-49E5-A3ED-FE6926F67B16}"/>
                </c:ext>
              </c:extLst>
            </c:dLbl>
            <c:dLbl>
              <c:idx val="5"/>
              <c:layout>
                <c:manualLayout>
                  <c:x val="-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C5-49E5-A3ED-FE6926F67B16}"/>
                </c:ext>
              </c:extLst>
            </c:dLbl>
            <c:dLbl>
              <c:idx val="6"/>
              <c:layout>
                <c:manualLayout>
                  <c:x val="-5.5555555555555558E-3"/>
                  <c:y val="-9.259259259259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C5-49E5-A3ED-FE6926F67B16}"/>
                </c:ext>
              </c:extLst>
            </c:dLbl>
            <c:dLbl>
              <c:idx val="7"/>
              <c:layout>
                <c:manualLayout>
                  <c:x val="-1.0185067526415994E-16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C5-49E5-A3ED-FE6926F67B16}"/>
                </c:ext>
              </c:extLst>
            </c:dLbl>
            <c:dLbl>
              <c:idx val="8"/>
              <c:layout>
                <c:manualLayout>
                  <c:x val="0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C5-49E5-A3ED-FE6926F67B16}"/>
                </c:ext>
              </c:extLst>
            </c:dLbl>
            <c:dLbl>
              <c:idx val="9"/>
              <c:layout>
                <c:manualLayout>
                  <c:x val="0"/>
                  <c:y val="-0.106481481481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C5-49E5-A3ED-FE6926F67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Лист11!$A$1:$J$1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Лист11!$A$7:$J$7</c:f>
              <c:numCache>
                <c:formatCode>0%</c:formatCode>
                <c:ptCount val="10"/>
                <c:pt idx="0">
                  <c:v>7.2303082990385001E-2</c:v>
                </c:pt>
                <c:pt idx="1">
                  <c:v>7.2518473005663275E-2</c:v>
                </c:pt>
                <c:pt idx="2">
                  <c:v>0.14682551494225504</c:v>
                </c:pt>
                <c:pt idx="3">
                  <c:v>0.10128502495495682</c:v>
                </c:pt>
                <c:pt idx="4">
                  <c:v>0.52411414158332525</c:v>
                </c:pt>
                <c:pt idx="5">
                  <c:v>8.2960383794481299E-2</c:v>
                </c:pt>
                <c:pt idx="6">
                  <c:v>0.15351930772724409</c:v>
                </c:pt>
                <c:pt idx="7">
                  <c:v>0.11428201026952244</c:v>
                </c:pt>
                <c:pt idx="8">
                  <c:v>0.10726168919505095</c:v>
                </c:pt>
                <c:pt idx="9">
                  <c:v>0.14700165571053916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5C5-49E5-A3ED-FE6926F67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5698063"/>
        <c:axId val="1655698479"/>
      </c:barChart>
      <c:catAx>
        <c:axId val="165569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98479"/>
        <c:crosses val="autoZero"/>
        <c:auto val="1"/>
        <c:lblAlgn val="ctr"/>
        <c:lblOffset val="100"/>
        <c:noMultiLvlLbl val="0"/>
      </c:catAx>
      <c:valAx>
        <c:axId val="165569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9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47265966754156E-2"/>
          <c:y val="0.89409667541557303"/>
          <c:w val="0.8928324584426945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63558266820733E-2"/>
          <c:y val="3.8903635944397601E-2"/>
          <c:w val="0.88930800032248525"/>
          <c:h val="0.4721071790993070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085194375516956E-3"/>
                  <c:y val="-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4B-409C-B368-959C2B604DD5}"/>
                </c:ext>
              </c:extLst>
            </c:dLbl>
            <c:dLbl>
              <c:idx val="1"/>
              <c:layout>
                <c:manualLayout>
                  <c:x val="0"/>
                  <c:y val="-0.240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4B-409C-B368-959C2B604DD5}"/>
                </c:ext>
              </c:extLst>
            </c:dLbl>
            <c:dLbl>
              <c:idx val="2"/>
              <c:layout>
                <c:manualLayout>
                  <c:x val="-3.3085194375516956E-3"/>
                  <c:y val="-0.29629629629629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4B-409C-B368-959C2B604DD5}"/>
                </c:ext>
              </c:extLst>
            </c:dLbl>
            <c:dLbl>
              <c:idx val="3"/>
              <c:layout>
                <c:manualLayout>
                  <c:x val="9.9255583126550806E-2"/>
                  <c:y val="-0.2831905226348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B-409C-B368-959C2B604DD5}"/>
                </c:ext>
              </c:extLst>
            </c:dLbl>
            <c:dLbl>
              <c:idx val="4"/>
              <c:layout>
                <c:manualLayout>
                  <c:x val="1.9851116625310174E-2"/>
                  <c:y val="-0.1894511977543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4B-409C-B368-959C2B604DD5}"/>
                </c:ext>
              </c:extLst>
            </c:dLbl>
            <c:dLbl>
              <c:idx val="5"/>
              <c:layout>
                <c:manualLayout>
                  <c:x val="-6.0655488991062995E-17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B-409C-B368-959C2B604DD5}"/>
                </c:ext>
              </c:extLst>
            </c:dLbl>
            <c:dLbl>
              <c:idx val="6"/>
              <c:layout>
                <c:manualLayout>
                  <c:x val="0"/>
                  <c:y val="-9.722222222222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B-409C-B368-959C2B604DD5}"/>
                </c:ext>
              </c:extLst>
            </c:dLbl>
            <c:dLbl>
              <c:idx val="7"/>
              <c:layout>
                <c:manualLayout>
                  <c:x val="3.6393713813068655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B-409C-B368-959C2B604DD5}"/>
                </c:ext>
              </c:extLst>
            </c:dLbl>
            <c:dLbl>
              <c:idx val="8"/>
              <c:layout>
                <c:manualLayout>
                  <c:x val="2.34905470315348E-2"/>
                  <c:y val="-0.1068957560453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B-409C-B368-959C2B604DD5}"/>
                </c:ext>
              </c:extLst>
            </c:dLbl>
            <c:dLbl>
              <c:idx val="9"/>
              <c:layout>
                <c:manualLayout>
                  <c:x val="2.6468155500413443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B-409C-B368-959C2B604DD5}"/>
                </c:ext>
              </c:extLst>
            </c:dLbl>
            <c:dLbl>
              <c:idx val="10"/>
              <c:layout>
                <c:manualLayout>
                  <c:x val="2.6468155500413565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4B-409C-B368-959C2B604DD5}"/>
                </c:ext>
              </c:extLst>
            </c:dLbl>
            <c:dLbl>
              <c:idx val="11"/>
              <c:layout>
                <c:manualLayout>
                  <c:x val="3.3085194375516838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B-409C-B368-959C2B604DD5}"/>
                </c:ext>
              </c:extLst>
            </c:dLbl>
            <c:dLbl>
              <c:idx val="12"/>
              <c:layout>
                <c:manualLayout>
                  <c:x val="2.3159636062861869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4B-409C-B368-959C2B604DD5}"/>
                </c:ext>
              </c:extLst>
            </c:dLbl>
            <c:dLbl>
              <c:idx val="13"/>
              <c:layout>
                <c:manualLayout>
                  <c:x val="1.3651877133105636E-2"/>
                  <c:y val="-9.549074277261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4B-409C-B368-959C2B604DD5}"/>
                </c:ext>
              </c:extLst>
            </c:dLbl>
            <c:dLbl>
              <c:idx val="14"/>
              <c:layout>
                <c:manualLayout>
                  <c:x val="1.3651877133105802E-2"/>
                  <c:y val="-9.195404859584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4B-409C-B368-959C2B604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Лист12!$A$1:$O$1</c:f>
              <c:strCache>
                <c:ptCount val="15"/>
                <c:pt idx="0">
                  <c:v>на 01.01.2011 (факт)</c:v>
                </c:pt>
                <c:pt idx="1">
                  <c:v>на 01.01.2012 (факт)</c:v>
                </c:pt>
                <c:pt idx="2">
                  <c:v>на 01.01.2013 (факт)</c:v>
                </c:pt>
                <c:pt idx="3">
                  <c:v>на 01.01.2014 (факт)</c:v>
                </c:pt>
                <c:pt idx="4">
                  <c:v>на 01.01.2015 (факт)</c:v>
                </c:pt>
                <c:pt idx="5">
                  <c:v>на 01.01.2016 (факт)</c:v>
                </c:pt>
                <c:pt idx="6">
                  <c:v>на 01.01.2017 (факт)</c:v>
                </c:pt>
                <c:pt idx="7">
                  <c:v>на 01.01.2018 (факт)</c:v>
                </c:pt>
                <c:pt idx="8">
                  <c:v>на 01.01.2018 (факт)</c:v>
                </c:pt>
                <c:pt idx="9">
                  <c:v>на 01.01.2019 (факт)</c:v>
                </c:pt>
                <c:pt idx="10">
                  <c:v>на 01.01.2020 (факт)</c:v>
                </c:pt>
                <c:pt idx="11">
                  <c:v>на 01.01.2021 (факт)</c:v>
                </c:pt>
                <c:pt idx="12">
                  <c:v>на 01.01.2022 (Факт)</c:v>
                </c:pt>
                <c:pt idx="13">
                  <c:v>на 01.01.2023 (План)</c:v>
                </c:pt>
                <c:pt idx="14">
                  <c:v>на 01.01.2024 (План)</c:v>
                </c:pt>
              </c:strCache>
            </c:strRef>
          </c:cat>
          <c:val>
            <c:numRef>
              <c:f>Лист12!$A$2:$O$2</c:f>
              <c:numCache>
                <c:formatCode>General</c:formatCode>
                <c:ptCount val="15"/>
                <c:pt idx="0">
                  <c:v>9997</c:v>
                </c:pt>
                <c:pt idx="1">
                  <c:v>15997</c:v>
                </c:pt>
                <c:pt idx="2">
                  <c:v>23435</c:v>
                </c:pt>
                <c:pt idx="3">
                  <c:v>26000</c:v>
                </c:pt>
                <c:pt idx="4">
                  <c:v>5000</c:v>
                </c:pt>
                <c:pt idx="5">
                  <c:v>6000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74B-409C-B368-959C2B604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985519"/>
        <c:axId val="267988847"/>
        <c:axId val="0"/>
      </c:bar3DChart>
      <c:catAx>
        <c:axId val="26798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88847"/>
        <c:crosses val="autoZero"/>
        <c:auto val="1"/>
        <c:lblAlgn val="ctr"/>
        <c:lblOffset val="100"/>
        <c:noMultiLvlLbl val="0"/>
      </c:catAx>
      <c:valAx>
        <c:axId val="2679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8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7E58A-A186-49AC-BDC1-D79731CE0D1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9BE04-5FC5-448A-BA90-FC6F2CC4F4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Дефицит бюджета города Белокуриха 77 800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716E0D-4C4D-45C8-8544-A53C53B688E5}" type="sibTrans" cxnId="{1587B252-0D76-4982-9020-D564895CA8FE}">
      <dgm:prSet/>
      <dgm:spPr/>
      <dgm:t>
        <a:bodyPr/>
        <a:lstStyle/>
        <a:p>
          <a:endParaRPr lang="ru-RU"/>
        </a:p>
      </dgm:t>
    </dgm:pt>
    <dgm:pt modelId="{0D8848F3-7DB5-46D0-A82A-58AF70A68F5F}" type="parTrans" cxnId="{1587B252-0D76-4982-9020-D564895CA8FE}">
      <dgm:prSet/>
      <dgm:spPr/>
      <dgm:t>
        <a:bodyPr/>
        <a:lstStyle/>
        <a:p>
          <a:endParaRPr lang="ru-RU"/>
        </a:p>
      </dgm:t>
    </dgm:pt>
    <dgm:pt modelId="{ED0304D2-46FD-4FF5-9735-F34E3D7476D6}">
      <dgm:prSet phldrT="[Текст]"/>
      <dgm:spPr/>
      <dgm:t>
        <a:bodyPr/>
        <a:lstStyle/>
        <a:p>
          <a:pPr algn="ctr"/>
          <a:r>
            <a:rPr lang="ru-RU" dirty="0" smtClean="0"/>
            <a:t>Дефицит бюджета на 2023 год</a:t>
          </a:r>
          <a:endParaRPr lang="ru-RU" dirty="0"/>
        </a:p>
      </dgm:t>
    </dgm:pt>
    <dgm:pt modelId="{CC1DD430-53B2-4036-B2F9-8AAFA72E40DF}" type="sibTrans" cxnId="{FA7DF8C9-02E4-4C1B-9FDA-C2A3C4FB718C}">
      <dgm:prSet/>
      <dgm:spPr/>
      <dgm:t>
        <a:bodyPr/>
        <a:lstStyle/>
        <a:p>
          <a:endParaRPr lang="ru-RU"/>
        </a:p>
      </dgm:t>
    </dgm:pt>
    <dgm:pt modelId="{ECF150AB-19F6-4F18-98C2-1D4C7D6E6DDD}" type="parTrans" cxnId="{FA7DF8C9-02E4-4C1B-9FDA-C2A3C4FB718C}">
      <dgm:prSet/>
      <dgm:spPr/>
      <dgm:t>
        <a:bodyPr/>
        <a:lstStyle/>
        <a:p>
          <a:endParaRPr lang="ru-RU"/>
        </a:p>
      </dgm:t>
    </dgm:pt>
    <dgm:pt modelId="{C054C306-17D7-4378-9DF2-EDEE254B89DF}">
      <dgm:prSet phldrT="[Текст]"/>
      <dgm:spPr/>
      <dgm:t>
        <a:bodyPr/>
        <a:lstStyle/>
        <a:p>
          <a:pPr algn="l"/>
          <a:r>
            <a:rPr lang="ru-RU" b="0" dirty="0" smtClean="0">
              <a:latin typeface="Times New Roman" pitchFamily="18" charset="0"/>
              <a:cs typeface="Times New Roman" pitchFamily="18" charset="0"/>
            </a:rPr>
            <a:t>Средства краевого бюджета  212 252,5 тыс. руб.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574A3C1-B33F-4857-BDC1-F1F238D3411B}" type="sibTrans" cxnId="{3418A011-C58D-402C-8F55-7AD3E073262A}">
      <dgm:prSet/>
      <dgm:spPr/>
      <dgm:t>
        <a:bodyPr/>
        <a:lstStyle/>
        <a:p>
          <a:endParaRPr lang="ru-RU"/>
        </a:p>
      </dgm:t>
    </dgm:pt>
    <dgm:pt modelId="{77B848EF-F052-4D45-B562-990D4C4A9D46}" type="parTrans" cxnId="{3418A011-C58D-402C-8F55-7AD3E073262A}">
      <dgm:prSet/>
      <dgm:spPr/>
      <dgm:t>
        <a:bodyPr/>
        <a:lstStyle/>
        <a:p>
          <a:endParaRPr lang="ru-RU"/>
        </a:p>
      </dgm:t>
    </dgm:pt>
    <dgm:pt modelId="{198F3F31-130D-4349-9DF2-4C247A1B6AC5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На исполнение собственных расходных обязательств    359 284,6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223275-9917-4B44-B603-6FEDA7A3AB81}" type="sibTrans" cxnId="{EB9E16CF-A632-4BFD-A401-004B21B9FEF4}">
      <dgm:prSet/>
      <dgm:spPr/>
      <dgm:t>
        <a:bodyPr/>
        <a:lstStyle/>
        <a:p>
          <a:endParaRPr lang="ru-RU"/>
        </a:p>
      </dgm:t>
    </dgm:pt>
    <dgm:pt modelId="{7468B198-E581-43DF-9F54-2B5F04588A90}" type="parTrans" cxnId="{EB9E16CF-A632-4BFD-A401-004B21B9FEF4}">
      <dgm:prSet/>
      <dgm:spPr/>
      <dgm:t>
        <a:bodyPr/>
        <a:lstStyle/>
        <a:p>
          <a:endParaRPr lang="ru-RU"/>
        </a:p>
      </dgm:t>
    </dgm:pt>
    <dgm:pt modelId="{C807356C-3F4D-4122-A816-B6A044C4C483}">
      <dgm:prSet phldrT="[Текст]"/>
      <dgm:spPr/>
      <dgm:t>
        <a:bodyPr/>
        <a:lstStyle/>
        <a:p>
          <a:pPr algn="ctr"/>
          <a:r>
            <a:rPr lang="ru-RU" dirty="0" smtClean="0"/>
            <a:t>Расходы бюджета на 2023 год</a:t>
          </a:r>
          <a:endParaRPr lang="ru-RU" dirty="0"/>
        </a:p>
      </dgm:t>
    </dgm:pt>
    <dgm:pt modelId="{E6001992-DAFC-4CDF-8E52-6BC7B0A12706}" type="sibTrans" cxnId="{D4B7DB0B-2B6F-4B86-B1ED-06CEC576E746}">
      <dgm:prSet/>
      <dgm:spPr/>
      <dgm:t>
        <a:bodyPr/>
        <a:lstStyle/>
        <a:p>
          <a:endParaRPr lang="ru-RU"/>
        </a:p>
      </dgm:t>
    </dgm:pt>
    <dgm:pt modelId="{B1D30605-9F4E-4C4C-A185-A7B7963F1817}" type="parTrans" cxnId="{D4B7DB0B-2B6F-4B86-B1ED-06CEC576E746}">
      <dgm:prSet/>
      <dgm:spPr/>
      <dgm:t>
        <a:bodyPr/>
        <a:lstStyle/>
        <a:p>
          <a:endParaRPr lang="ru-RU"/>
        </a:p>
      </dgm:t>
    </dgm:pt>
    <dgm:pt modelId="{AC7F45CE-513E-43F0-B44F-ECDC5DB4D60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Всего 493 737,1 тыс. руб. в том числе: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152910-DDE1-4D00-8A04-C3192F15390E}" type="sibTrans" cxnId="{F2B8E3BA-487C-4F44-94A4-D52131047AEC}">
      <dgm:prSet/>
      <dgm:spPr/>
      <dgm:t>
        <a:bodyPr/>
        <a:lstStyle/>
        <a:p>
          <a:endParaRPr lang="ru-RU"/>
        </a:p>
      </dgm:t>
    </dgm:pt>
    <dgm:pt modelId="{8F81EBC1-B336-475C-B0AA-59A0949C1FDF}" type="parTrans" cxnId="{F2B8E3BA-487C-4F44-94A4-D52131047AEC}">
      <dgm:prSet/>
      <dgm:spPr/>
      <dgm:t>
        <a:bodyPr/>
        <a:lstStyle/>
        <a:p>
          <a:endParaRPr lang="ru-RU"/>
        </a:p>
      </dgm:t>
    </dgm:pt>
    <dgm:pt modelId="{5A4B7CF9-DB47-4F5F-8518-1F34DCC08D2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Доходы бюджета на 2023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65428B9-4DDB-4027-B7E6-4DE13C5F0ACE}" type="sibTrans" cxnId="{2DE0C310-28E8-42CB-91C4-91F39B1F43A5}">
      <dgm:prSet/>
      <dgm:spPr/>
      <dgm:t>
        <a:bodyPr/>
        <a:lstStyle/>
        <a:p>
          <a:endParaRPr lang="ru-RU"/>
        </a:p>
      </dgm:t>
    </dgm:pt>
    <dgm:pt modelId="{61EA2F2C-8A89-4021-8F71-90A0BE5E87A6}" type="parTrans" cxnId="{2DE0C310-28E8-42CB-91C4-91F39B1F43A5}">
      <dgm:prSet/>
      <dgm:spPr/>
      <dgm:t>
        <a:bodyPr/>
        <a:lstStyle/>
        <a:p>
          <a:endParaRPr lang="ru-RU"/>
        </a:p>
      </dgm:t>
    </dgm:pt>
    <dgm:pt modelId="{03D64843-4DE2-4632-8EDD-533FFF834D1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 244 515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740D55-46F8-48B5-B771-1AC226054586}" type="parTrans" cxnId="{58C7550B-4C1F-4DD8-A9D8-E1F498816283}">
      <dgm:prSet/>
      <dgm:spPr/>
      <dgm:t>
        <a:bodyPr/>
        <a:lstStyle/>
        <a:p>
          <a:endParaRPr lang="ru-RU"/>
        </a:p>
      </dgm:t>
    </dgm:pt>
    <dgm:pt modelId="{8ED206D3-35C9-442E-AACA-41A68DD1ED81}" type="sibTrans" cxnId="{58C7550B-4C1F-4DD8-A9D8-E1F498816283}">
      <dgm:prSet/>
      <dgm:spPr/>
      <dgm:t>
        <a:bodyPr/>
        <a:lstStyle/>
        <a:p>
          <a:endParaRPr lang="ru-RU"/>
        </a:p>
      </dgm:t>
    </dgm:pt>
    <dgm:pt modelId="{77C51028-3D55-47D8-A7C6-B8E52DE4BF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  36 969,6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181C90B-E666-40E6-AD07-6846CB814123}" type="parTrans" cxnId="{503625CF-DC04-4DAE-9144-DC8F3D5081F0}">
      <dgm:prSet/>
      <dgm:spPr/>
      <dgm:t>
        <a:bodyPr/>
        <a:lstStyle/>
        <a:p>
          <a:endParaRPr lang="ru-RU"/>
        </a:p>
      </dgm:t>
    </dgm:pt>
    <dgm:pt modelId="{958C1BE4-0E18-469C-A22B-1B92A565A5C9}" type="sibTrans" cxnId="{503625CF-DC04-4DAE-9144-DC8F3D5081F0}">
      <dgm:prSet/>
      <dgm:spPr/>
      <dgm:t>
        <a:bodyPr/>
        <a:lstStyle/>
        <a:p>
          <a:endParaRPr lang="ru-RU"/>
        </a:p>
      </dgm:t>
    </dgm:pt>
    <dgm:pt modelId="{BBC749E4-7B3C-43EE-B02F-EFB26DA4298A}">
      <dgm:prSet phldrT="[Текст]"/>
      <dgm:spPr/>
      <dgm:t>
        <a:bodyPr/>
        <a:lstStyle/>
        <a:p>
          <a:r>
            <a:rPr lang="ru-RU" b="0" u="none" dirty="0" smtClean="0">
              <a:latin typeface="Times New Roman" pitchFamily="18" charset="0"/>
              <a:cs typeface="Times New Roman" pitchFamily="18" charset="0"/>
            </a:rPr>
            <a:t>Средства краевого бюджета 212 252,5 тыс. руб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1FF29BF1-1AB3-438A-82D6-64A131109D64}" type="parTrans" cxnId="{EEE2B6B4-FA41-4BFD-AACC-BCAA5A3F6B1C}">
      <dgm:prSet/>
      <dgm:spPr/>
      <dgm:t>
        <a:bodyPr/>
        <a:lstStyle/>
        <a:p>
          <a:endParaRPr lang="ru-RU"/>
        </a:p>
      </dgm:t>
    </dgm:pt>
    <dgm:pt modelId="{A22A5377-1A76-4776-9F3A-7346ACC14301}" type="sibTrans" cxnId="{EEE2B6B4-FA41-4BFD-AACC-BCAA5A3F6B1C}">
      <dgm:prSet/>
      <dgm:spPr/>
      <dgm:t>
        <a:bodyPr/>
        <a:lstStyle/>
        <a:p>
          <a:endParaRPr lang="ru-RU"/>
        </a:p>
      </dgm:t>
    </dgm:pt>
    <dgm:pt modelId="{F23CB805-1DEF-473D-85AA-FFE9591B52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Остатки средств на счетах бюджета 77 800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619647-AF9B-48FC-81F7-0E2E3E601444}" type="parTrans" cxnId="{DB6E09C5-065A-4EB4-BF25-BE8F36B1896A}">
      <dgm:prSet/>
      <dgm:spPr/>
      <dgm:t>
        <a:bodyPr/>
        <a:lstStyle/>
        <a:p>
          <a:endParaRPr lang="ru-RU"/>
        </a:p>
      </dgm:t>
    </dgm:pt>
    <dgm:pt modelId="{A380A843-CFA2-478E-9D25-C6E1FEEF4972}" type="sibTrans" cxnId="{DB6E09C5-065A-4EB4-BF25-BE8F36B1896A}">
      <dgm:prSet/>
      <dgm:spPr/>
      <dgm:t>
        <a:bodyPr/>
        <a:lstStyle/>
        <a:p>
          <a:endParaRPr lang="ru-RU"/>
        </a:p>
      </dgm:t>
    </dgm:pt>
    <dgm:pt modelId="{B0A43991-BDBB-439C-BD3D-D040981510D1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в т.ч. за счет источников финансирования дефицита бюджета                77 800 тыс. руб.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09AC0818-947B-4FD9-B6BA-5EE98D4FDD5E}" type="parTrans" cxnId="{8F4E0391-993A-411E-9D0D-90496DF7FC07}">
      <dgm:prSet/>
      <dgm:spPr/>
      <dgm:t>
        <a:bodyPr/>
        <a:lstStyle/>
        <a:p>
          <a:endParaRPr lang="ru-RU"/>
        </a:p>
      </dgm:t>
    </dgm:pt>
    <dgm:pt modelId="{187DF4C8-9F42-4F3C-AE01-A8BF43F4D0CC}" type="sibTrans" cxnId="{8F4E0391-993A-411E-9D0D-90496DF7FC07}">
      <dgm:prSet/>
      <dgm:spPr/>
      <dgm:t>
        <a:bodyPr/>
        <a:lstStyle/>
        <a:p>
          <a:endParaRPr lang="ru-RU"/>
        </a:p>
      </dgm:t>
    </dgm:pt>
    <dgm:pt modelId="{8AAA6F1B-D522-4624-A717-8BA113A1E8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F82078-DF1A-43DA-86F0-4DC5A920D003}" type="parTrans" cxnId="{0F96DFCC-4BF2-4702-A15E-6029C1BC3910}">
      <dgm:prSet/>
      <dgm:spPr/>
      <dgm:t>
        <a:bodyPr/>
        <a:lstStyle/>
        <a:p>
          <a:endParaRPr lang="ru-RU"/>
        </a:p>
      </dgm:t>
    </dgm:pt>
    <dgm:pt modelId="{805EC3A6-A181-481E-B777-269BF5E977DC}" type="sibTrans" cxnId="{0F96DFCC-4BF2-4702-A15E-6029C1BC3910}">
      <dgm:prSet/>
      <dgm:spPr/>
      <dgm:t>
        <a:bodyPr/>
        <a:lstStyle/>
        <a:p>
          <a:endParaRPr lang="ru-RU"/>
        </a:p>
      </dgm:t>
    </dgm:pt>
    <dgm:pt modelId="{8DAFACF0-4872-4998-AFFF-7F7992E78F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Заемные средства в банках 0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64A0C-E790-400A-A56A-FA1A1D0D077B}" type="parTrans" cxnId="{E4CD2F8E-38F2-4BBF-A0B9-C6B3E5DAEB88}">
      <dgm:prSet/>
      <dgm:spPr/>
      <dgm:t>
        <a:bodyPr/>
        <a:lstStyle/>
        <a:p>
          <a:endParaRPr lang="ru-RU"/>
        </a:p>
      </dgm:t>
    </dgm:pt>
    <dgm:pt modelId="{858176BE-2B64-4C41-B293-579F485B982B}" type="sibTrans" cxnId="{E4CD2F8E-38F2-4BBF-A0B9-C6B3E5DAEB88}">
      <dgm:prSet/>
      <dgm:spPr/>
      <dgm:t>
        <a:bodyPr/>
        <a:lstStyle/>
        <a:p>
          <a:endParaRPr lang="ru-RU"/>
        </a:p>
      </dgm:t>
    </dgm:pt>
    <dgm:pt modelId="{700FEDD4-4CBB-456A-9D63-AAF1E283E475}" type="pres">
      <dgm:prSet presAssocID="{0847E58A-A186-49AC-BDC1-D79731CE0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B881C-E80C-47FB-9FFB-693F414E6A5D}" type="pres">
      <dgm:prSet presAssocID="{5A4B7CF9-DB47-4F5F-8518-1F34DCC08D2C}" presName="parentLin" presStyleCnt="0"/>
      <dgm:spPr/>
    </dgm:pt>
    <dgm:pt modelId="{E98CFEC3-8A73-4A7A-85C8-924DDBE0A83E}" type="pres">
      <dgm:prSet presAssocID="{5A4B7CF9-DB47-4F5F-8518-1F34DCC08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03D3AA-1582-429A-ADE6-19917ABFDA83}" type="pres">
      <dgm:prSet presAssocID="{5A4B7CF9-DB47-4F5F-8518-1F34DCC08D2C}" presName="parentText" presStyleLbl="node1" presStyleIdx="0" presStyleCnt="3" custAng="0" custScaleX="128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D07C-3DD3-45EE-A176-CDBFBD099F6D}" type="pres">
      <dgm:prSet presAssocID="{5A4B7CF9-DB47-4F5F-8518-1F34DCC08D2C}" presName="negativeSpace" presStyleCnt="0"/>
      <dgm:spPr/>
    </dgm:pt>
    <dgm:pt modelId="{FB629D46-9CA8-45B8-9A7F-3E0829CDEADD}" type="pres">
      <dgm:prSet presAssocID="{5A4B7CF9-DB47-4F5F-8518-1F34DCC08D2C}" presName="childText" presStyleLbl="conFgAcc1" presStyleIdx="0" presStyleCnt="3" custLinFactNeighborY="5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D83B-2E8D-4BD1-BA02-4D27FD202D5B}" type="pres">
      <dgm:prSet presAssocID="{E65428B9-4DDB-4027-B7E6-4DE13C5F0ACE}" presName="spaceBetweenRectangles" presStyleCnt="0"/>
      <dgm:spPr/>
    </dgm:pt>
    <dgm:pt modelId="{00015715-18BB-451C-8EBC-2C80D17990F0}" type="pres">
      <dgm:prSet presAssocID="{C807356C-3F4D-4122-A816-B6A044C4C483}" presName="parentLin" presStyleCnt="0"/>
      <dgm:spPr/>
    </dgm:pt>
    <dgm:pt modelId="{61D1ABB0-BACD-4DCB-B490-5ACBC8A80A4C}" type="pres">
      <dgm:prSet presAssocID="{C807356C-3F4D-4122-A816-B6A044C4C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454F13-04AA-4A7F-8701-006043F2C225}" type="pres">
      <dgm:prSet presAssocID="{C807356C-3F4D-4122-A816-B6A044C4C483}" presName="parentText" presStyleLbl="node1" presStyleIdx="1" presStyleCnt="3" custScaleX="128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1343-A9F8-4D29-A506-09F2EAFB9043}" type="pres">
      <dgm:prSet presAssocID="{C807356C-3F4D-4122-A816-B6A044C4C483}" presName="negativeSpace" presStyleCnt="0"/>
      <dgm:spPr/>
    </dgm:pt>
    <dgm:pt modelId="{0DC54EE6-42FE-4034-ADC0-A3894EDC8F2E}" type="pres">
      <dgm:prSet presAssocID="{C807356C-3F4D-4122-A816-B6A044C4C483}" presName="childText" presStyleLbl="conFgAcc1" presStyleIdx="1" presStyleCnt="3" custLinFactNeighborX="1963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D485-033E-4E9B-A87E-58F196CED86E}" type="pres">
      <dgm:prSet presAssocID="{E6001992-DAFC-4CDF-8E52-6BC7B0A12706}" presName="spaceBetweenRectangles" presStyleCnt="0"/>
      <dgm:spPr/>
    </dgm:pt>
    <dgm:pt modelId="{746CCEE0-F6D2-4CDA-80E2-B45A034001C1}" type="pres">
      <dgm:prSet presAssocID="{ED0304D2-46FD-4FF5-9735-F34E3D7476D6}" presName="parentLin" presStyleCnt="0"/>
      <dgm:spPr/>
    </dgm:pt>
    <dgm:pt modelId="{6C8070DC-E6E1-4BA8-AF48-6814B6051F49}" type="pres">
      <dgm:prSet presAssocID="{ED0304D2-46FD-4FF5-9735-F34E3D7476D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246166-7F70-4330-A0C3-B54FF9D65D37}" type="pres">
      <dgm:prSet presAssocID="{ED0304D2-46FD-4FF5-9735-F34E3D7476D6}" presName="parentText" presStyleLbl="node1" presStyleIdx="2" presStyleCnt="3" custScaleX="125917" custLinFactNeighborX="29025" custLinFactNeighborY="-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8210-B82E-4471-9AC9-696FAD702BFA}" type="pres">
      <dgm:prSet presAssocID="{ED0304D2-46FD-4FF5-9735-F34E3D7476D6}" presName="negativeSpace" presStyleCnt="0"/>
      <dgm:spPr/>
    </dgm:pt>
    <dgm:pt modelId="{72D2DA34-57E9-467D-89D3-6C126BEF9132}" type="pres">
      <dgm:prSet presAssocID="{ED0304D2-46FD-4FF5-9735-F34E3D7476D6}" presName="childText" presStyleLbl="conFgAcc1" presStyleIdx="2" presStyleCnt="3" custLinFactNeighborY="-1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4520B-0288-4C6B-9A6F-D78554C3261C}" type="presOf" srcId="{198F3F31-130D-4349-9DF2-4C247A1B6AC5}" destId="{0DC54EE6-42FE-4034-ADC0-A3894EDC8F2E}" srcOrd="0" destOrd="0" presId="urn:microsoft.com/office/officeart/2005/8/layout/list1"/>
    <dgm:cxn modelId="{94647974-47B1-4440-A0A0-2E680DE99E9C}" type="presOf" srcId="{0847E58A-A186-49AC-BDC1-D79731CE0D1E}" destId="{700FEDD4-4CBB-456A-9D63-AAF1E283E475}" srcOrd="0" destOrd="0" presId="urn:microsoft.com/office/officeart/2005/8/layout/list1"/>
    <dgm:cxn modelId="{613E992E-FDEB-4081-9700-E42D23589039}" type="presOf" srcId="{5A4B7CF9-DB47-4F5F-8518-1F34DCC08D2C}" destId="{3203D3AA-1582-429A-ADE6-19917ABFDA83}" srcOrd="1" destOrd="0" presId="urn:microsoft.com/office/officeart/2005/8/layout/list1"/>
    <dgm:cxn modelId="{6F99F387-B286-4925-A6D3-1F071A5F385A}" type="presOf" srcId="{ED0304D2-46FD-4FF5-9735-F34E3D7476D6}" destId="{6C8070DC-E6E1-4BA8-AF48-6814B6051F49}" srcOrd="0" destOrd="0" presId="urn:microsoft.com/office/officeart/2005/8/layout/list1"/>
    <dgm:cxn modelId="{D472F613-885A-4301-BF3A-B1294CB63CA7}" type="presOf" srcId="{03D64843-4DE2-4632-8EDD-533FFF834D14}" destId="{FB629D46-9CA8-45B8-9A7F-3E0829CDEADD}" srcOrd="0" destOrd="1" presId="urn:microsoft.com/office/officeart/2005/8/layout/list1"/>
    <dgm:cxn modelId="{F4D527ED-31DC-4895-9186-9183F5DAC745}" type="presOf" srcId="{77C51028-3D55-47D8-A7C6-B8E52DE4BF07}" destId="{FB629D46-9CA8-45B8-9A7F-3E0829CDEADD}" srcOrd="0" destOrd="2" presId="urn:microsoft.com/office/officeart/2005/8/layout/list1"/>
    <dgm:cxn modelId="{B369B283-215E-4D41-B204-DE40D4AC5B39}" type="presOf" srcId="{BBC749E4-7B3C-43EE-B02F-EFB26DA4298A}" destId="{FB629D46-9CA8-45B8-9A7F-3E0829CDEADD}" srcOrd="0" destOrd="3" presId="urn:microsoft.com/office/officeart/2005/8/layout/list1"/>
    <dgm:cxn modelId="{CE05A08A-DBC2-4173-A2C2-82BBF70747ED}" type="presOf" srcId="{8DAFACF0-4872-4998-AFFF-7F7992E78F50}" destId="{72D2DA34-57E9-467D-89D3-6C126BEF9132}" srcOrd="0" destOrd="3" presId="urn:microsoft.com/office/officeart/2005/8/layout/list1"/>
    <dgm:cxn modelId="{E4CD2F8E-38F2-4BBF-A0B9-C6B3E5DAEB88}" srcId="{8AAA6F1B-D522-4624-A717-8BA113A1E889}" destId="{8DAFACF0-4872-4998-AFFF-7F7992E78F50}" srcOrd="1" destOrd="0" parTransId="{1BD64A0C-E790-400A-A56A-FA1A1D0D077B}" sibTransId="{858176BE-2B64-4C41-B293-579F485B982B}"/>
    <dgm:cxn modelId="{1601C0DD-F7E4-48E2-AA3C-B3BC0A876C21}" type="presOf" srcId="{EE59BE04-5FC5-448A-BA90-FC6F2CC4F49F}" destId="{72D2DA34-57E9-467D-89D3-6C126BEF9132}" srcOrd="0" destOrd="0" presId="urn:microsoft.com/office/officeart/2005/8/layout/list1"/>
    <dgm:cxn modelId="{0F96DFCC-4BF2-4702-A15E-6029C1BC3910}" srcId="{ED0304D2-46FD-4FF5-9735-F34E3D7476D6}" destId="{8AAA6F1B-D522-4624-A717-8BA113A1E889}" srcOrd="1" destOrd="0" parTransId="{FAF82078-DF1A-43DA-86F0-4DC5A920D003}" sibTransId="{805EC3A6-A181-481E-B777-269BF5E977DC}"/>
    <dgm:cxn modelId="{0D6EC734-6A38-41FC-82E5-29E99ECCE951}" type="presOf" srcId="{C807356C-3F4D-4122-A816-B6A044C4C483}" destId="{61D1ABB0-BACD-4DCB-B490-5ACBC8A80A4C}" srcOrd="0" destOrd="0" presId="urn:microsoft.com/office/officeart/2005/8/layout/list1"/>
    <dgm:cxn modelId="{FA7DF8C9-02E4-4C1B-9FDA-C2A3C4FB718C}" srcId="{0847E58A-A186-49AC-BDC1-D79731CE0D1E}" destId="{ED0304D2-46FD-4FF5-9735-F34E3D7476D6}" srcOrd="2" destOrd="0" parTransId="{ECF150AB-19F6-4F18-98C2-1D4C7D6E6DDD}" sibTransId="{CC1DD430-53B2-4036-B2F9-8AAFA72E40DF}"/>
    <dgm:cxn modelId="{2DE0C310-28E8-42CB-91C4-91F39B1F43A5}" srcId="{0847E58A-A186-49AC-BDC1-D79731CE0D1E}" destId="{5A4B7CF9-DB47-4F5F-8518-1F34DCC08D2C}" srcOrd="0" destOrd="0" parTransId="{61EA2F2C-8A89-4021-8F71-90A0BE5E87A6}" sibTransId="{E65428B9-4DDB-4027-B7E6-4DE13C5F0ACE}"/>
    <dgm:cxn modelId="{F2B8E3BA-487C-4F44-94A4-D52131047AEC}" srcId="{5A4B7CF9-DB47-4F5F-8518-1F34DCC08D2C}" destId="{AC7F45CE-513E-43F0-B44F-ECDC5DB4D604}" srcOrd="0" destOrd="0" parTransId="{8F81EBC1-B336-475C-B0AA-59A0949C1FDF}" sibTransId="{85152910-DDE1-4D00-8A04-C3192F15390E}"/>
    <dgm:cxn modelId="{D727EC1E-5396-49BC-AD39-7A9F7E8F9FF6}" type="presOf" srcId="{B0A43991-BDBB-439C-BD3D-D040981510D1}" destId="{0DC54EE6-42FE-4034-ADC0-A3894EDC8F2E}" srcOrd="0" destOrd="1" presId="urn:microsoft.com/office/officeart/2005/8/layout/list1"/>
    <dgm:cxn modelId="{27559045-7ED3-45F8-B0F0-28CD772B756F}" type="presOf" srcId="{C054C306-17D7-4378-9DF2-EDEE254B89DF}" destId="{0DC54EE6-42FE-4034-ADC0-A3894EDC8F2E}" srcOrd="0" destOrd="2" presId="urn:microsoft.com/office/officeart/2005/8/layout/list1"/>
    <dgm:cxn modelId="{3418A011-C58D-402C-8F55-7AD3E073262A}" srcId="{C807356C-3F4D-4122-A816-B6A044C4C483}" destId="{C054C306-17D7-4378-9DF2-EDEE254B89DF}" srcOrd="1" destOrd="0" parTransId="{77B848EF-F052-4D45-B562-990D4C4A9D46}" sibTransId="{9574A3C1-B33F-4857-BDC1-F1F238D3411B}"/>
    <dgm:cxn modelId="{CFFC657E-7D2D-4B5F-AB76-94691688DB7F}" type="presOf" srcId="{ED0304D2-46FD-4FF5-9735-F34E3D7476D6}" destId="{2C246166-7F70-4330-A0C3-B54FF9D65D37}" srcOrd="1" destOrd="0" presId="urn:microsoft.com/office/officeart/2005/8/layout/list1"/>
    <dgm:cxn modelId="{D4B7DB0B-2B6F-4B86-B1ED-06CEC576E746}" srcId="{0847E58A-A186-49AC-BDC1-D79731CE0D1E}" destId="{C807356C-3F4D-4122-A816-B6A044C4C483}" srcOrd="1" destOrd="0" parTransId="{B1D30605-9F4E-4C4C-A185-A7B7963F1817}" sibTransId="{E6001992-DAFC-4CDF-8E52-6BC7B0A12706}"/>
    <dgm:cxn modelId="{FBE8D088-236D-4E26-B193-07E418B55BD2}" type="presOf" srcId="{F23CB805-1DEF-473D-85AA-FFE9591B5264}" destId="{72D2DA34-57E9-467D-89D3-6C126BEF9132}" srcOrd="0" destOrd="2" presId="urn:microsoft.com/office/officeart/2005/8/layout/list1"/>
    <dgm:cxn modelId="{EEE2B6B4-FA41-4BFD-AACC-BCAA5A3F6B1C}" srcId="{5A4B7CF9-DB47-4F5F-8518-1F34DCC08D2C}" destId="{BBC749E4-7B3C-43EE-B02F-EFB26DA4298A}" srcOrd="3" destOrd="0" parTransId="{1FF29BF1-1AB3-438A-82D6-64A131109D64}" sibTransId="{A22A5377-1A76-4776-9F3A-7346ACC14301}"/>
    <dgm:cxn modelId="{DB6E09C5-065A-4EB4-BF25-BE8F36B1896A}" srcId="{8AAA6F1B-D522-4624-A717-8BA113A1E889}" destId="{F23CB805-1DEF-473D-85AA-FFE9591B5264}" srcOrd="0" destOrd="0" parTransId="{1D619647-AF9B-48FC-81F7-0E2E3E601444}" sibTransId="{A380A843-CFA2-478E-9D25-C6E1FEEF4972}"/>
    <dgm:cxn modelId="{A9F96BAB-91E8-43B7-B6AA-07E3992161DF}" type="presOf" srcId="{AC7F45CE-513E-43F0-B44F-ECDC5DB4D604}" destId="{FB629D46-9CA8-45B8-9A7F-3E0829CDEADD}" srcOrd="0" destOrd="0" presId="urn:microsoft.com/office/officeart/2005/8/layout/list1"/>
    <dgm:cxn modelId="{1587B252-0D76-4982-9020-D564895CA8FE}" srcId="{ED0304D2-46FD-4FF5-9735-F34E3D7476D6}" destId="{EE59BE04-5FC5-448A-BA90-FC6F2CC4F49F}" srcOrd="0" destOrd="0" parTransId="{0D8848F3-7DB5-46D0-A82A-58AF70A68F5F}" sibTransId="{4F716E0D-4C4D-45C8-8544-A53C53B688E5}"/>
    <dgm:cxn modelId="{358FC439-183B-46CA-9FF0-B5B54F22EE61}" type="presOf" srcId="{C807356C-3F4D-4122-A816-B6A044C4C483}" destId="{B8454F13-04AA-4A7F-8701-006043F2C225}" srcOrd="1" destOrd="0" presId="urn:microsoft.com/office/officeart/2005/8/layout/list1"/>
    <dgm:cxn modelId="{EB9E16CF-A632-4BFD-A401-004B21B9FEF4}" srcId="{C807356C-3F4D-4122-A816-B6A044C4C483}" destId="{198F3F31-130D-4349-9DF2-4C247A1B6AC5}" srcOrd="0" destOrd="0" parTransId="{7468B198-E581-43DF-9F54-2B5F04588A90}" sibTransId="{88223275-9917-4B44-B603-6FEDA7A3AB81}"/>
    <dgm:cxn modelId="{F3B91805-48F5-485F-BE2C-D7E805363195}" type="presOf" srcId="{8AAA6F1B-D522-4624-A717-8BA113A1E889}" destId="{72D2DA34-57E9-467D-89D3-6C126BEF9132}" srcOrd="0" destOrd="1" presId="urn:microsoft.com/office/officeart/2005/8/layout/list1"/>
    <dgm:cxn modelId="{58C7550B-4C1F-4DD8-A9D8-E1F498816283}" srcId="{5A4B7CF9-DB47-4F5F-8518-1F34DCC08D2C}" destId="{03D64843-4DE2-4632-8EDD-533FFF834D14}" srcOrd="1" destOrd="0" parTransId="{7B740D55-46F8-48B5-B771-1AC226054586}" sibTransId="{8ED206D3-35C9-442E-AACA-41A68DD1ED81}"/>
    <dgm:cxn modelId="{7F84F62D-741A-4FCD-B214-9AAA2005A25D}" type="presOf" srcId="{5A4B7CF9-DB47-4F5F-8518-1F34DCC08D2C}" destId="{E98CFEC3-8A73-4A7A-85C8-924DDBE0A83E}" srcOrd="0" destOrd="0" presId="urn:microsoft.com/office/officeart/2005/8/layout/list1"/>
    <dgm:cxn modelId="{503625CF-DC04-4DAE-9144-DC8F3D5081F0}" srcId="{5A4B7CF9-DB47-4F5F-8518-1F34DCC08D2C}" destId="{77C51028-3D55-47D8-A7C6-B8E52DE4BF07}" srcOrd="2" destOrd="0" parTransId="{5181C90B-E666-40E6-AD07-6846CB814123}" sibTransId="{958C1BE4-0E18-469C-A22B-1B92A565A5C9}"/>
    <dgm:cxn modelId="{8F4E0391-993A-411E-9D0D-90496DF7FC07}" srcId="{198F3F31-130D-4349-9DF2-4C247A1B6AC5}" destId="{B0A43991-BDBB-439C-BD3D-D040981510D1}" srcOrd="0" destOrd="0" parTransId="{09AC0818-947B-4FD9-B6BA-5EE98D4FDD5E}" sibTransId="{187DF4C8-9F42-4F3C-AE01-A8BF43F4D0CC}"/>
    <dgm:cxn modelId="{694D8F7F-DF49-4F75-A1DA-69D13401C4F0}" type="presParOf" srcId="{700FEDD4-4CBB-456A-9D63-AAF1E283E475}" destId="{A22B881C-E80C-47FB-9FFB-693F414E6A5D}" srcOrd="0" destOrd="0" presId="urn:microsoft.com/office/officeart/2005/8/layout/list1"/>
    <dgm:cxn modelId="{552865D2-A7C5-46F0-AD4C-0FE01201D8A6}" type="presParOf" srcId="{A22B881C-E80C-47FB-9FFB-693F414E6A5D}" destId="{E98CFEC3-8A73-4A7A-85C8-924DDBE0A83E}" srcOrd="0" destOrd="0" presId="urn:microsoft.com/office/officeart/2005/8/layout/list1"/>
    <dgm:cxn modelId="{56688739-70CF-4041-8A0D-A80BCD1E6357}" type="presParOf" srcId="{A22B881C-E80C-47FB-9FFB-693F414E6A5D}" destId="{3203D3AA-1582-429A-ADE6-19917ABFDA83}" srcOrd="1" destOrd="0" presId="urn:microsoft.com/office/officeart/2005/8/layout/list1"/>
    <dgm:cxn modelId="{EA6D667E-7036-4526-B8C6-2D8F32938316}" type="presParOf" srcId="{700FEDD4-4CBB-456A-9D63-AAF1E283E475}" destId="{53E9D07C-3DD3-45EE-A176-CDBFBD099F6D}" srcOrd="1" destOrd="0" presId="urn:microsoft.com/office/officeart/2005/8/layout/list1"/>
    <dgm:cxn modelId="{93A11F5B-8915-456D-9249-A633292F586C}" type="presParOf" srcId="{700FEDD4-4CBB-456A-9D63-AAF1E283E475}" destId="{FB629D46-9CA8-45B8-9A7F-3E0829CDEADD}" srcOrd="2" destOrd="0" presId="urn:microsoft.com/office/officeart/2005/8/layout/list1"/>
    <dgm:cxn modelId="{68EBEBB0-03F8-45CE-AC98-7B1BA47F860A}" type="presParOf" srcId="{700FEDD4-4CBB-456A-9D63-AAF1E283E475}" destId="{80CDD83B-2E8D-4BD1-BA02-4D27FD202D5B}" srcOrd="3" destOrd="0" presId="urn:microsoft.com/office/officeart/2005/8/layout/list1"/>
    <dgm:cxn modelId="{92BE0832-3BF8-4A65-A2CD-CC7E52FAF270}" type="presParOf" srcId="{700FEDD4-4CBB-456A-9D63-AAF1E283E475}" destId="{00015715-18BB-451C-8EBC-2C80D17990F0}" srcOrd="4" destOrd="0" presId="urn:microsoft.com/office/officeart/2005/8/layout/list1"/>
    <dgm:cxn modelId="{55BC44B7-DEB8-4172-80ED-CD24ED9A7514}" type="presParOf" srcId="{00015715-18BB-451C-8EBC-2C80D17990F0}" destId="{61D1ABB0-BACD-4DCB-B490-5ACBC8A80A4C}" srcOrd="0" destOrd="0" presId="urn:microsoft.com/office/officeart/2005/8/layout/list1"/>
    <dgm:cxn modelId="{F544E5BC-DB31-4165-B244-54F727027F83}" type="presParOf" srcId="{00015715-18BB-451C-8EBC-2C80D17990F0}" destId="{B8454F13-04AA-4A7F-8701-006043F2C225}" srcOrd="1" destOrd="0" presId="urn:microsoft.com/office/officeart/2005/8/layout/list1"/>
    <dgm:cxn modelId="{BCF823E4-D25C-433C-95A5-230DB73E187B}" type="presParOf" srcId="{700FEDD4-4CBB-456A-9D63-AAF1E283E475}" destId="{56121343-A9F8-4D29-A506-09F2EAFB9043}" srcOrd="5" destOrd="0" presId="urn:microsoft.com/office/officeart/2005/8/layout/list1"/>
    <dgm:cxn modelId="{3395C44D-D34F-4EA3-9EF2-7972B7C72DE7}" type="presParOf" srcId="{700FEDD4-4CBB-456A-9D63-AAF1E283E475}" destId="{0DC54EE6-42FE-4034-ADC0-A3894EDC8F2E}" srcOrd="6" destOrd="0" presId="urn:microsoft.com/office/officeart/2005/8/layout/list1"/>
    <dgm:cxn modelId="{8E025E4C-52D2-47A2-8985-5709BA63E84A}" type="presParOf" srcId="{700FEDD4-4CBB-456A-9D63-AAF1E283E475}" destId="{B738D485-033E-4E9B-A87E-58F196CED86E}" srcOrd="7" destOrd="0" presId="urn:microsoft.com/office/officeart/2005/8/layout/list1"/>
    <dgm:cxn modelId="{FCBE1253-E051-4A11-9EC0-61C9B8C779CE}" type="presParOf" srcId="{700FEDD4-4CBB-456A-9D63-AAF1E283E475}" destId="{746CCEE0-F6D2-4CDA-80E2-B45A034001C1}" srcOrd="8" destOrd="0" presId="urn:microsoft.com/office/officeart/2005/8/layout/list1"/>
    <dgm:cxn modelId="{D8BEF11D-F668-4925-923B-ADE4C3BFC4B3}" type="presParOf" srcId="{746CCEE0-F6D2-4CDA-80E2-B45A034001C1}" destId="{6C8070DC-E6E1-4BA8-AF48-6814B6051F49}" srcOrd="0" destOrd="0" presId="urn:microsoft.com/office/officeart/2005/8/layout/list1"/>
    <dgm:cxn modelId="{8A16E35E-6C73-4E55-9786-2F6B89E6296C}" type="presParOf" srcId="{746CCEE0-F6D2-4CDA-80E2-B45A034001C1}" destId="{2C246166-7F70-4330-A0C3-B54FF9D65D37}" srcOrd="1" destOrd="0" presId="urn:microsoft.com/office/officeart/2005/8/layout/list1"/>
    <dgm:cxn modelId="{4F0EFF83-90A1-4347-99F8-178523FF345A}" type="presParOf" srcId="{700FEDD4-4CBB-456A-9D63-AAF1E283E475}" destId="{347E8210-B82E-4471-9AC9-696FAD702BFA}" srcOrd="9" destOrd="0" presId="urn:microsoft.com/office/officeart/2005/8/layout/list1"/>
    <dgm:cxn modelId="{43030952-6A65-4F56-9853-68271AEEB34F}" type="presParOf" srcId="{700FEDD4-4CBB-456A-9D63-AAF1E283E475}" destId="{72D2DA34-57E9-467D-89D3-6C126BEF9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7E58A-A186-49AC-BDC1-D79731CE0D1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4B7CF9-DB47-4F5F-8518-1F34DCC08D2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Публичные нормативные обязательства на 2023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EA2F2C-8A89-4021-8F71-90A0BE5E87A6}" type="parTrans" cxnId="{2DE0C310-28E8-42CB-91C4-91F39B1F43A5}">
      <dgm:prSet/>
      <dgm:spPr/>
      <dgm:t>
        <a:bodyPr/>
        <a:lstStyle/>
        <a:p>
          <a:endParaRPr lang="ru-RU"/>
        </a:p>
      </dgm:t>
    </dgm:pt>
    <dgm:pt modelId="{E65428B9-4DDB-4027-B7E6-4DE13C5F0ACE}" type="sibTrans" cxnId="{2DE0C310-28E8-42CB-91C4-91F39B1F43A5}">
      <dgm:prSet/>
      <dgm:spPr/>
      <dgm:t>
        <a:bodyPr/>
        <a:lstStyle/>
        <a:p>
          <a:endParaRPr lang="ru-RU"/>
        </a:p>
      </dgm:t>
    </dgm:pt>
    <dgm:pt modelId="{AC7F45CE-513E-43F0-B44F-ECDC5DB4D60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Доплата к пенсии учителям-пенсионерам 384 т.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F81EBC1-B336-475C-B0AA-59A0949C1FDF}" type="parTrans" cxnId="{F2B8E3BA-487C-4F44-94A4-D52131047AEC}">
      <dgm:prSet/>
      <dgm:spPr/>
      <dgm:t>
        <a:bodyPr/>
        <a:lstStyle/>
        <a:p>
          <a:endParaRPr lang="ru-RU"/>
        </a:p>
      </dgm:t>
    </dgm:pt>
    <dgm:pt modelId="{85152910-DDE1-4D00-8A04-C3192F15390E}" type="sibTrans" cxnId="{F2B8E3BA-487C-4F44-94A4-D52131047AEC}">
      <dgm:prSet/>
      <dgm:spPr/>
      <dgm:t>
        <a:bodyPr/>
        <a:lstStyle/>
        <a:p>
          <a:endParaRPr lang="ru-RU"/>
        </a:p>
      </dgm:t>
    </dgm:pt>
    <dgm:pt modelId="{C807356C-3F4D-4122-A816-B6A044C4C483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муниципальных 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внутренних заимствований на 2023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1D30605-9F4E-4C4C-A185-A7B7963F1817}" type="parTrans" cxnId="{D4B7DB0B-2B6F-4B86-B1ED-06CEC576E746}">
      <dgm:prSet/>
      <dgm:spPr/>
      <dgm:t>
        <a:bodyPr/>
        <a:lstStyle/>
        <a:p>
          <a:endParaRPr lang="ru-RU"/>
        </a:p>
      </dgm:t>
    </dgm:pt>
    <dgm:pt modelId="{E6001992-DAFC-4CDF-8E52-6BC7B0A12706}" type="sibTrans" cxnId="{D4B7DB0B-2B6F-4B86-B1ED-06CEC576E746}">
      <dgm:prSet/>
      <dgm:spPr/>
      <dgm:t>
        <a:bodyPr/>
        <a:lstStyle/>
        <a:p>
          <a:endParaRPr lang="ru-RU"/>
        </a:p>
      </dgm:t>
    </dgm:pt>
    <dgm:pt modelId="{198F3F31-130D-4349-9DF2-4C247A1B6AC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муниципальных внутренних заимствований 0,00 т.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68B198-E581-43DF-9F54-2B5F04588A90}" type="parTrans" cxnId="{EB9E16CF-A632-4BFD-A401-004B21B9FEF4}">
      <dgm:prSet/>
      <dgm:spPr/>
      <dgm:t>
        <a:bodyPr/>
        <a:lstStyle/>
        <a:p>
          <a:endParaRPr lang="ru-RU"/>
        </a:p>
      </dgm:t>
    </dgm:pt>
    <dgm:pt modelId="{88223275-9917-4B44-B603-6FEDA7A3AB81}" type="sibTrans" cxnId="{EB9E16CF-A632-4BFD-A401-004B21B9FEF4}">
      <dgm:prSet/>
      <dgm:spPr/>
      <dgm:t>
        <a:bodyPr/>
        <a:lstStyle/>
        <a:p>
          <a:endParaRPr lang="ru-RU"/>
        </a:p>
      </dgm:t>
    </dgm:pt>
    <dgm:pt modelId="{ED0304D2-46FD-4FF5-9735-F34E3D7476D6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Распределение бюджетных инвестиций на 2023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CF150AB-19F6-4F18-98C2-1D4C7D6E6DDD}" type="parTrans" cxnId="{FA7DF8C9-02E4-4C1B-9FDA-C2A3C4FB718C}">
      <dgm:prSet/>
      <dgm:spPr/>
      <dgm:t>
        <a:bodyPr/>
        <a:lstStyle/>
        <a:p>
          <a:endParaRPr lang="ru-RU"/>
        </a:p>
      </dgm:t>
    </dgm:pt>
    <dgm:pt modelId="{CC1DD430-53B2-4036-B2F9-8AAFA72E40DF}" type="sibTrans" cxnId="{FA7DF8C9-02E4-4C1B-9FDA-C2A3C4FB718C}">
      <dgm:prSet/>
      <dgm:spPr/>
      <dgm:t>
        <a:bodyPr/>
        <a:lstStyle/>
        <a:p>
          <a:endParaRPr lang="ru-RU"/>
        </a:p>
      </dgm:t>
    </dgm:pt>
    <dgm:pt modelId="{EE59BE04-5FC5-448A-BA90-FC6F2CC4F4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Строительство водопровода 2 000 т. руб. </a:t>
          </a:r>
          <a:endParaRPr lang="ru-RU" dirty="0"/>
        </a:p>
      </dgm:t>
    </dgm:pt>
    <dgm:pt modelId="{0D8848F3-7DB5-46D0-A82A-58AF70A68F5F}" type="parTrans" cxnId="{1587B252-0D76-4982-9020-D564895CA8FE}">
      <dgm:prSet/>
      <dgm:spPr/>
      <dgm:t>
        <a:bodyPr/>
        <a:lstStyle/>
        <a:p>
          <a:endParaRPr lang="ru-RU"/>
        </a:p>
      </dgm:t>
    </dgm:pt>
    <dgm:pt modelId="{4F716E0D-4C4D-45C8-8544-A53C53B688E5}" type="sibTrans" cxnId="{1587B252-0D76-4982-9020-D564895CA8FE}">
      <dgm:prSet/>
      <dgm:spPr/>
      <dgm:t>
        <a:bodyPr/>
        <a:lstStyle/>
        <a:p>
          <a:endParaRPr lang="ru-RU"/>
        </a:p>
      </dgm:t>
    </dgm:pt>
    <dgm:pt modelId="{505AA184-46F2-48D5-9BC8-6AA5F664AE2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Доплата к пенсии лицам, замещавшим должности муниципальных служащих 730 т.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3C07BB-4053-432E-A274-940CDE5C28CE}" type="parTrans" cxnId="{B266C365-CB28-4BC7-A4D0-CE2F07849272}">
      <dgm:prSet/>
      <dgm:spPr/>
      <dgm:t>
        <a:bodyPr/>
        <a:lstStyle/>
        <a:p>
          <a:endParaRPr lang="ru-RU"/>
        </a:p>
      </dgm:t>
    </dgm:pt>
    <dgm:pt modelId="{62D27219-D90B-4DAE-95EB-80063C035355}" type="sibTrans" cxnId="{B266C365-CB28-4BC7-A4D0-CE2F07849272}">
      <dgm:prSet/>
      <dgm:spPr/>
      <dgm:t>
        <a:bodyPr/>
        <a:lstStyle/>
        <a:p>
          <a:endParaRPr lang="ru-RU"/>
        </a:p>
      </dgm:t>
    </dgm:pt>
    <dgm:pt modelId="{781A4E8C-7CA4-41FA-A40B-3126472485B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средств, направляемых на погашение муниципального долга   0 т. руб.</a:t>
          </a:r>
          <a:endParaRPr lang="ru-RU" dirty="0"/>
        </a:p>
      </dgm:t>
    </dgm:pt>
    <dgm:pt modelId="{6560CF90-B0C3-41EB-BC93-8292A53C9FED}" type="parTrans" cxnId="{10B5AF6D-E7C7-47F4-9183-95ACA35CF20A}">
      <dgm:prSet/>
      <dgm:spPr/>
      <dgm:t>
        <a:bodyPr/>
        <a:lstStyle/>
        <a:p>
          <a:endParaRPr lang="ru-RU"/>
        </a:p>
      </dgm:t>
    </dgm:pt>
    <dgm:pt modelId="{B70F9D46-78F8-4BE7-B7A1-18958927F9F3}" type="sibTrans" cxnId="{10B5AF6D-E7C7-47F4-9183-95ACA35CF20A}">
      <dgm:prSet/>
      <dgm:spPr/>
      <dgm:t>
        <a:bodyPr/>
        <a:lstStyle/>
        <a:p>
          <a:endParaRPr lang="ru-RU"/>
        </a:p>
      </dgm:t>
    </dgm:pt>
    <dgm:pt modelId="{6E5F881C-8F81-4512-9DE6-A9DB43D0E83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Содержание ребенка в семье опекуна в месяц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13 373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руб.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48352E-B61D-46DC-BF5B-D1040F2FA4FB}" type="parTrans" cxnId="{9A028EC4-FEBC-4007-ACAC-274EA850DF2D}">
      <dgm:prSet/>
      <dgm:spPr/>
      <dgm:t>
        <a:bodyPr/>
        <a:lstStyle/>
        <a:p>
          <a:endParaRPr lang="ru-RU"/>
        </a:p>
      </dgm:t>
    </dgm:pt>
    <dgm:pt modelId="{10C53BF6-4D81-4A54-9255-C9D212093C0A}" type="sibTrans" cxnId="{9A028EC4-FEBC-4007-ACAC-274EA850DF2D}">
      <dgm:prSet/>
      <dgm:spPr/>
      <dgm:t>
        <a:bodyPr/>
        <a:lstStyle/>
        <a:p>
          <a:endParaRPr lang="ru-RU"/>
        </a:p>
      </dgm:t>
    </dgm:pt>
    <dgm:pt modelId="{700FEDD4-4CBB-456A-9D63-AAF1E283E475}" type="pres">
      <dgm:prSet presAssocID="{0847E58A-A186-49AC-BDC1-D79731CE0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B881C-E80C-47FB-9FFB-693F414E6A5D}" type="pres">
      <dgm:prSet presAssocID="{5A4B7CF9-DB47-4F5F-8518-1F34DCC08D2C}" presName="parentLin" presStyleCnt="0"/>
      <dgm:spPr/>
    </dgm:pt>
    <dgm:pt modelId="{E98CFEC3-8A73-4A7A-85C8-924DDBE0A83E}" type="pres">
      <dgm:prSet presAssocID="{5A4B7CF9-DB47-4F5F-8518-1F34DCC08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03D3AA-1582-429A-ADE6-19917ABFDA83}" type="pres">
      <dgm:prSet presAssocID="{5A4B7CF9-DB47-4F5F-8518-1F34DCC08D2C}" presName="parentText" presStyleLbl="node1" presStyleIdx="0" presStyleCnt="3" custAng="0" custScaleX="120859" custScaleY="79404" custLinFactNeighborX="-16667" custLinFactNeighborY="22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D07C-3DD3-45EE-A176-CDBFBD099F6D}" type="pres">
      <dgm:prSet presAssocID="{5A4B7CF9-DB47-4F5F-8518-1F34DCC08D2C}" presName="negativeSpace" presStyleCnt="0"/>
      <dgm:spPr/>
    </dgm:pt>
    <dgm:pt modelId="{FB629D46-9CA8-45B8-9A7F-3E0829CDEADD}" type="pres">
      <dgm:prSet presAssocID="{5A4B7CF9-DB47-4F5F-8518-1F34DCC08D2C}" presName="childText" presStyleLbl="conFgAcc1" presStyleIdx="0" presStyleCnt="3" custScaleY="92414" custLinFactY="9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D83B-2E8D-4BD1-BA02-4D27FD202D5B}" type="pres">
      <dgm:prSet presAssocID="{E65428B9-4DDB-4027-B7E6-4DE13C5F0ACE}" presName="spaceBetweenRectangles" presStyleCnt="0"/>
      <dgm:spPr/>
    </dgm:pt>
    <dgm:pt modelId="{00015715-18BB-451C-8EBC-2C80D17990F0}" type="pres">
      <dgm:prSet presAssocID="{C807356C-3F4D-4122-A816-B6A044C4C483}" presName="parentLin" presStyleCnt="0"/>
      <dgm:spPr/>
    </dgm:pt>
    <dgm:pt modelId="{61D1ABB0-BACD-4DCB-B490-5ACBC8A80A4C}" type="pres">
      <dgm:prSet presAssocID="{C807356C-3F4D-4122-A816-B6A044C4C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454F13-04AA-4A7F-8701-006043F2C225}" type="pres">
      <dgm:prSet presAssocID="{C807356C-3F4D-4122-A816-B6A044C4C483}" presName="parentText" presStyleLbl="node1" presStyleIdx="1" presStyleCnt="3" custScaleY="136624" custLinFactX="7963" custLinFactNeighborX="100000" custLinFactNeighborY="-25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1343-A9F8-4D29-A506-09F2EAFB9043}" type="pres">
      <dgm:prSet presAssocID="{C807356C-3F4D-4122-A816-B6A044C4C483}" presName="negativeSpace" presStyleCnt="0"/>
      <dgm:spPr/>
    </dgm:pt>
    <dgm:pt modelId="{0DC54EE6-42FE-4034-ADC0-A3894EDC8F2E}" type="pres">
      <dgm:prSet presAssocID="{C807356C-3F4D-4122-A816-B6A044C4C483}" presName="childText" presStyleLbl="conFgAcc1" presStyleIdx="1" presStyleCnt="3" custScaleY="70167" custLinFactNeighborX="-2043" custLinFactNeighborY="2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D485-033E-4E9B-A87E-58F196CED86E}" type="pres">
      <dgm:prSet presAssocID="{E6001992-DAFC-4CDF-8E52-6BC7B0A12706}" presName="spaceBetweenRectangles" presStyleCnt="0"/>
      <dgm:spPr/>
    </dgm:pt>
    <dgm:pt modelId="{746CCEE0-F6D2-4CDA-80E2-B45A034001C1}" type="pres">
      <dgm:prSet presAssocID="{ED0304D2-46FD-4FF5-9735-F34E3D7476D6}" presName="parentLin" presStyleCnt="0"/>
      <dgm:spPr/>
    </dgm:pt>
    <dgm:pt modelId="{6C8070DC-E6E1-4BA8-AF48-6814B6051F49}" type="pres">
      <dgm:prSet presAssocID="{ED0304D2-46FD-4FF5-9735-F34E3D7476D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246166-7F70-4330-A0C3-B54FF9D65D37}" type="pres">
      <dgm:prSet presAssocID="{ED0304D2-46FD-4FF5-9735-F34E3D7476D6}" presName="parentText" presStyleLbl="node1" presStyleIdx="2" presStyleCnt="3" custScaleX="133862" custLinFactNeighborX="-34426" custLinFactNeighborY="-3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8210-B82E-4471-9AC9-696FAD702BFA}" type="pres">
      <dgm:prSet presAssocID="{ED0304D2-46FD-4FF5-9735-F34E3D7476D6}" presName="negativeSpace" presStyleCnt="0"/>
      <dgm:spPr/>
    </dgm:pt>
    <dgm:pt modelId="{72D2DA34-57E9-467D-89D3-6C126BEF9132}" type="pres">
      <dgm:prSet presAssocID="{ED0304D2-46FD-4FF5-9735-F34E3D7476D6}" presName="childText" presStyleLbl="conFgAcc1" presStyleIdx="2" presStyleCnt="3" custLinFactNeighborY="-9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CE758-1109-434B-939F-19BD3A3B3163}" type="presOf" srcId="{5A4B7CF9-DB47-4F5F-8518-1F34DCC08D2C}" destId="{3203D3AA-1582-429A-ADE6-19917ABFDA83}" srcOrd="1" destOrd="0" presId="urn:microsoft.com/office/officeart/2005/8/layout/list1"/>
    <dgm:cxn modelId="{D2A58F48-3C72-4588-A27D-421F30DDA43A}" type="presOf" srcId="{5A4B7CF9-DB47-4F5F-8518-1F34DCC08D2C}" destId="{E98CFEC3-8A73-4A7A-85C8-924DDBE0A83E}" srcOrd="0" destOrd="0" presId="urn:microsoft.com/office/officeart/2005/8/layout/list1"/>
    <dgm:cxn modelId="{42577DCE-2A2C-469B-8807-7217E8AB4A11}" type="presOf" srcId="{C807356C-3F4D-4122-A816-B6A044C4C483}" destId="{61D1ABB0-BACD-4DCB-B490-5ACBC8A80A4C}" srcOrd="0" destOrd="0" presId="urn:microsoft.com/office/officeart/2005/8/layout/list1"/>
    <dgm:cxn modelId="{664F7C66-DD7D-41AA-9CB1-58240D887ADB}" type="presOf" srcId="{EE59BE04-5FC5-448A-BA90-FC6F2CC4F49F}" destId="{72D2DA34-57E9-467D-89D3-6C126BEF9132}" srcOrd="0" destOrd="0" presId="urn:microsoft.com/office/officeart/2005/8/layout/list1"/>
    <dgm:cxn modelId="{10B5AF6D-E7C7-47F4-9183-95ACA35CF20A}" srcId="{C807356C-3F4D-4122-A816-B6A044C4C483}" destId="{781A4E8C-7CA4-41FA-A40B-3126472485BC}" srcOrd="1" destOrd="0" parTransId="{6560CF90-B0C3-41EB-BC93-8292A53C9FED}" sibTransId="{B70F9D46-78F8-4BE7-B7A1-18958927F9F3}"/>
    <dgm:cxn modelId="{B266C365-CB28-4BC7-A4D0-CE2F07849272}" srcId="{5A4B7CF9-DB47-4F5F-8518-1F34DCC08D2C}" destId="{505AA184-46F2-48D5-9BC8-6AA5F664AE2F}" srcOrd="1" destOrd="0" parTransId="{2A3C07BB-4053-432E-A274-940CDE5C28CE}" sibTransId="{62D27219-D90B-4DAE-95EB-80063C035355}"/>
    <dgm:cxn modelId="{F49CEFBA-BE3A-4BBF-84B6-67DA7E15A4E9}" type="presOf" srcId="{6E5F881C-8F81-4512-9DE6-A9DB43D0E83B}" destId="{FB629D46-9CA8-45B8-9A7F-3E0829CDEADD}" srcOrd="0" destOrd="2" presId="urn:microsoft.com/office/officeart/2005/8/layout/list1"/>
    <dgm:cxn modelId="{0137E0BA-EE8C-4093-BED5-DDAE7B18854A}" type="presOf" srcId="{0847E58A-A186-49AC-BDC1-D79731CE0D1E}" destId="{700FEDD4-4CBB-456A-9D63-AAF1E283E475}" srcOrd="0" destOrd="0" presId="urn:microsoft.com/office/officeart/2005/8/layout/list1"/>
    <dgm:cxn modelId="{3D0E8A22-635F-4476-BEAB-F8C26D395336}" type="presOf" srcId="{781A4E8C-7CA4-41FA-A40B-3126472485BC}" destId="{0DC54EE6-42FE-4034-ADC0-A3894EDC8F2E}" srcOrd="0" destOrd="1" presId="urn:microsoft.com/office/officeart/2005/8/layout/list1"/>
    <dgm:cxn modelId="{511311E6-8E45-4386-882E-A27452F92BA5}" type="presOf" srcId="{C807356C-3F4D-4122-A816-B6A044C4C483}" destId="{B8454F13-04AA-4A7F-8701-006043F2C225}" srcOrd="1" destOrd="0" presId="urn:microsoft.com/office/officeart/2005/8/layout/list1"/>
    <dgm:cxn modelId="{4C6AA120-0502-4897-94B4-31DA4442D25F}" type="presOf" srcId="{ED0304D2-46FD-4FF5-9735-F34E3D7476D6}" destId="{6C8070DC-E6E1-4BA8-AF48-6814B6051F49}" srcOrd="0" destOrd="0" presId="urn:microsoft.com/office/officeart/2005/8/layout/list1"/>
    <dgm:cxn modelId="{FA7DF8C9-02E4-4C1B-9FDA-C2A3C4FB718C}" srcId="{0847E58A-A186-49AC-BDC1-D79731CE0D1E}" destId="{ED0304D2-46FD-4FF5-9735-F34E3D7476D6}" srcOrd="2" destOrd="0" parTransId="{ECF150AB-19F6-4F18-98C2-1D4C7D6E6DDD}" sibTransId="{CC1DD430-53B2-4036-B2F9-8AAFA72E40DF}"/>
    <dgm:cxn modelId="{2DE0C310-28E8-42CB-91C4-91F39B1F43A5}" srcId="{0847E58A-A186-49AC-BDC1-D79731CE0D1E}" destId="{5A4B7CF9-DB47-4F5F-8518-1F34DCC08D2C}" srcOrd="0" destOrd="0" parTransId="{61EA2F2C-8A89-4021-8F71-90A0BE5E87A6}" sibTransId="{E65428B9-4DDB-4027-B7E6-4DE13C5F0ACE}"/>
    <dgm:cxn modelId="{F2B8E3BA-487C-4F44-94A4-D52131047AEC}" srcId="{5A4B7CF9-DB47-4F5F-8518-1F34DCC08D2C}" destId="{AC7F45CE-513E-43F0-B44F-ECDC5DB4D604}" srcOrd="0" destOrd="0" parTransId="{8F81EBC1-B336-475C-B0AA-59A0949C1FDF}" sibTransId="{85152910-DDE1-4D00-8A04-C3192F15390E}"/>
    <dgm:cxn modelId="{9A028EC4-FEBC-4007-ACAC-274EA850DF2D}" srcId="{5A4B7CF9-DB47-4F5F-8518-1F34DCC08D2C}" destId="{6E5F881C-8F81-4512-9DE6-A9DB43D0E83B}" srcOrd="2" destOrd="0" parTransId="{5048352E-B61D-46DC-BF5B-D1040F2FA4FB}" sibTransId="{10C53BF6-4D81-4A54-9255-C9D212093C0A}"/>
    <dgm:cxn modelId="{46904EE1-B35A-4EC8-8AA0-5B289B81811E}" type="presOf" srcId="{AC7F45CE-513E-43F0-B44F-ECDC5DB4D604}" destId="{FB629D46-9CA8-45B8-9A7F-3E0829CDEADD}" srcOrd="0" destOrd="0" presId="urn:microsoft.com/office/officeart/2005/8/layout/list1"/>
    <dgm:cxn modelId="{D4B7DB0B-2B6F-4B86-B1ED-06CEC576E746}" srcId="{0847E58A-A186-49AC-BDC1-D79731CE0D1E}" destId="{C807356C-3F4D-4122-A816-B6A044C4C483}" srcOrd="1" destOrd="0" parTransId="{B1D30605-9F4E-4C4C-A185-A7B7963F1817}" sibTransId="{E6001992-DAFC-4CDF-8E52-6BC7B0A12706}"/>
    <dgm:cxn modelId="{DAC54BD0-0FED-4A22-8C47-CCD9554D3D6C}" type="presOf" srcId="{198F3F31-130D-4349-9DF2-4C247A1B6AC5}" destId="{0DC54EE6-42FE-4034-ADC0-A3894EDC8F2E}" srcOrd="0" destOrd="0" presId="urn:microsoft.com/office/officeart/2005/8/layout/list1"/>
    <dgm:cxn modelId="{1587B252-0D76-4982-9020-D564895CA8FE}" srcId="{ED0304D2-46FD-4FF5-9735-F34E3D7476D6}" destId="{EE59BE04-5FC5-448A-BA90-FC6F2CC4F49F}" srcOrd="0" destOrd="0" parTransId="{0D8848F3-7DB5-46D0-A82A-58AF70A68F5F}" sibTransId="{4F716E0D-4C4D-45C8-8544-A53C53B688E5}"/>
    <dgm:cxn modelId="{F7943889-24C9-4425-B2E5-662F1BB3F293}" type="presOf" srcId="{505AA184-46F2-48D5-9BC8-6AA5F664AE2F}" destId="{FB629D46-9CA8-45B8-9A7F-3E0829CDEADD}" srcOrd="0" destOrd="1" presId="urn:microsoft.com/office/officeart/2005/8/layout/list1"/>
    <dgm:cxn modelId="{EB9E16CF-A632-4BFD-A401-004B21B9FEF4}" srcId="{C807356C-3F4D-4122-A816-B6A044C4C483}" destId="{198F3F31-130D-4349-9DF2-4C247A1B6AC5}" srcOrd="0" destOrd="0" parTransId="{7468B198-E581-43DF-9F54-2B5F04588A90}" sibTransId="{88223275-9917-4B44-B603-6FEDA7A3AB81}"/>
    <dgm:cxn modelId="{C521422F-31BC-4EFE-B9D6-462C37434E04}" type="presOf" srcId="{ED0304D2-46FD-4FF5-9735-F34E3D7476D6}" destId="{2C246166-7F70-4330-A0C3-B54FF9D65D37}" srcOrd="1" destOrd="0" presId="urn:microsoft.com/office/officeart/2005/8/layout/list1"/>
    <dgm:cxn modelId="{F72C3B1C-D358-47EB-8A47-23EBFC3FFE0C}" type="presParOf" srcId="{700FEDD4-4CBB-456A-9D63-AAF1E283E475}" destId="{A22B881C-E80C-47FB-9FFB-693F414E6A5D}" srcOrd="0" destOrd="0" presId="urn:microsoft.com/office/officeart/2005/8/layout/list1"/>
    <dgm:cxn modelId="{329417C4-5E67-4B72-9234-FDA9872B6F8C}" type="presParOf" srcId="{A22B881C-E80C-47FB-9FFB-693F414E6A5D}" destId="{E98CFEC3-8A73-4A7A-85C8-924DDBE0A83E}" srcOrd="0" destOrd="0" presId="urn:microsoft.com/office/officeart/2005/8/layout/list1"/>
    <dgm:cxn modelId="{C92AB59E-F1DD-4197-A818-C93199D7980A}" type="presParOf" srcId="{A22B881C-E80C-47FB-9FFB-693F414E6A5D}" destId="{3203D3AA-1582-429A-ADE6-19917ABFDA83}" srcOrd="1" destOrd="0" presId="urn:microsoft.com/office/officeart/2005/8/layout/list1"/>
    <dgm:cxn modelId="{BA724029-FD2D-452D-A3C6-A2CD7354146C}" type="presParOf" srcId="{700FEDD4-4CBB-456A-9D63-AAF1E283E475}" destId="{53E9D07C-3DD3-45EE-A176-CDBFBD099F6D}" srcOrd="1" destOrd="0" presId="urn:microsoft.com/office/officeart/2005/8/layout/list1"/>
    <dgm:cxn modelId="{7AD189BB-0688-4C66-992A-E0AA1F62AE3D}" type="presParOf" srcId="{700FEDD4-4CBB-456A-9D63-AAF1E283E475}" destId="{FB629D46-9CA8-45B8-9A7F-3E0829CDEADD}" srcOrd="2" destOrd="0" presId="urn:microsoft.com/office/officeart/2005/8/layout/list1"/>
    <dgm:cxn modelId="{8D7BE184-18A7-461C-AC49-7A8EDE5EF3B4}" type="presParOf" srcId="{700FEDD4-4CBB-456A-9D63-AAF1E283E475}" destId="{80CDD83B-2E8D-4BD1-BA02-4D27FD202D5B}" srcOrd="3" destOrd="0" presId="urn:microsoft.com/office/officeart/2005/8/layout/list1"/>
    <dgm:cxn modelId="{B746803B-72D3-4DA2-BBDC-101B283EDBB8}" type="presParOf" srcId="{700FEDD4-4CBB-456A-9D63-AAF1E283E475}" destId="{00015715-18BB-451C-8EBC-2C80D17990F0}" srcOrd="4" destOrd="0" presId="urn:microsoft.com/office/officeart/2005/8/layout/list1"/>
    <dgm:cxn modelId="{E12BD789-9BFE-46F8-A701-5396D257ABE7}" type="presParOf" srcId="{00015715-18BB-451C-8EBC-2C80D17990F0}" destId="{61D1ABB0-BACD-4DCB-B490-5ACBC8A80A4C}" srcOrd="0" destOrd="0" presId="urn:microsoft.com/office/officeart/2005/8/layout/list1"/>
    <dgm:cxn modelId="{F0777F82-18E8-447D-9A03-AA42504FF228}" type="presParOf" srcId="{00015715-18BB-451C-8EBC-2C80D17990F0}" destId="{B8454F13-04AA-4A7F-8701-006043F2C225}" srcOrd="1" destOrd="0" presId="urn:microsoft.com/office/officeart/2005/8/layout/list1"/>
    <dgm:cxn modelId="{815AF3C5-01A8-429A-AC61-7FAEDBEAFD24}" type="presParOf" srcId="{700FEDD4-4CBB-456A-9D63-AAF1E283E475}" destId="{56121343-A9F8-4D29-A506-09F2EAFB9043}" srcOrd="5" destOrd="0" presId="urn:microsoft.com/office/officeart/2005/8/layout/list1"/>
    <dgm:cxn modelId="{40E8DFE6-724B-43E9-99C0-6A7EC7D78DEF}" type="presParOf" srcId="{700FEDD4-4CBB-456A-9D63-AAF1E283E475}" destId="{0DC54EE6-42FE-4034-ADC0-A3894EDC8F2E}" srcOrd="6" destOrd="0" presId="urn:microsoft.com/office/officeart/2005/8/layout/list1"/>
    <dgm:cxn modelId="{19AE8F90-E735-422B-909D-D34BD74A5CF6}" type="presParOf" srcId="{700FEDD4-4CBB-456A-9D63-AAF1E283E475}" destId="{B738D485-033E-4E9B-A87E-58F196CED86E}" srcOrd="7" destOrd="0" presId="urn:microsoft.com/office/officeart/2005/8/layout/list1"/>
    <dgm:cxn modelId="{B856556B-A51B-45E1-97D6-4D390CC5B1CD}" type="presParOf" srcId="{700FEDD4-4CBB-456A-9D63-AAF1E283E475}" destId="{746CCEE0-F6D2-4CDA-80E2-B45A034001C1}" srcOrd="8" destOrd="0" presId="urn:microsoft.com/office/officeart/2005/8/layout/list1"/>
    <dgm:cxn modelId="{9CBE164C-00FB-425C-A285-B253CB86A0AB}" type="presParOf" srcId="{746CCEE0-F6D2-4CDA-80E2-B45A034001C1}" destId="{6C8070DC-E6E1-4BA8-AF48-6814B6051F49}" srcOrd="0" destOrd="0" presId="urn:microsoft.com/office/officeart/2005/8/layout/list1"/>
    <dgm:cxn modelId="{2825D5A8-4C21-4E7D-A028-9803C358E203}" type="presParOf" srcId="{746CCEE0-F6D2-4CDA-80E2-B45A034001C1}" destId="{2C246166-7F70-4330-A0C3-B54FF9D65D37}" srcOrd="1" destOrd="0" presId="urn:microsoft.com/office/officeart/2005/8/layout/list1"/>
    <dgm:cxn modelId="{A35B0DF8-F9C4-4DE6-AC67-E988C2CBE7A7}" type="presParOf" srcId="{700FEDD4-4CBB-456A-9D63-AAF1E283E475}" destId="{347E8210-B82E-4471-9AC9-696FAD702BFA}" srcOrd="9" destOrd="0" presId="urn:microsoft.com/office/officeart/2005/8/layout/list1"/>
    <dgm:cxn modelId="{F74B97A1-4FAF-4C68-89C9-37986968B9CE}" type="presParOf" srcId="{700FEDD4-4CBB-456A-9D63-AAF1E283E475}" destId="{72D2DA34-57E9-467D-89D3-6C126BEF9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D46-9CA8-45B8-9A7F-3E0829CDEADD}">
      <dsp:nvSpPr>
        <dsp:cNvPr id="0" name=""/>
        <dsp:cNvSpPr/>
      </dsp:nvSpPr>
      <dsp:spPr>
        <a:xfrm>
          <a:off x="0" y="488854"/>
          <a:ext cx="9144000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95732" rIns="709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Доходы Всего 493 737,1 тыс. руб. в том числе: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Налоговые доходы 244 515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Неналоговые доходы  36 969,6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u="none" kern="1200" dirty="0" smtClean="0">
              <a:latin typeface="Times New Roman" pitchFamily="18" charset="0"/>
              <a:cs typeface="Times New Roman" pitchFamily="18" charset="0"/>
            </a:rPr>
            <a:t>Средства краевого бюджета 212 252,5 тыс. руб</a:t>
          </a: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8854"/>
        <a:ext cx="9144000" cy="1675800"/>
      </dsp:txXfrm>
    </dsp:sp>
    <dsp:sp modelId="{3203D3AA-1582-429A-ADE6-19917ABFDA83}">
      <dsp:nvSpPr>
        <dsp:cNvPr id="0" name=""/>
        <dsp:cNvSpPr/>
      </dsp:nvSpPr>
      <dsp:spPr>
        <a:xfrm>
          <a:off x="457200" y="156978"/>
          <a:ext cx="8200192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Доходы бюджета на 2023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580" y="184358"/>
        <a:ext cx="8145432" cy="506120"/>
      </dsp:txXfrm>
    </dsp:sp>
    <dsp:sp modelId="{0DC54EE6-42FE-4034-ADC0-A3894EDC8F2E}">
      <dsp:nvSpPr>
        <dsp:cNvPr id="0" name=""/>
        <dsp:cNvSpPr/>
      </dsp:nvSpPr>
      <dsp:spPr>
        <a:xfrm>
          <a:off x="0" y="2520280"/>
          <a:ext cx="9144000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95732" rIns="709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На исполнение собственных расходных обязательств    359 284,6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 т.ч. за счет источников финансирования дефицита бюджета                77 800 тыс. руб.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Средства краевого бюджета  212 252,5 тыс. руб.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20280"/>
        <a:ext cx="9144000" cy="1885275"/>
      </dsp:txXfrm>
    </dsp:sp>
    <dsp:sp modelId="{B8454F13-04AA-4A7F-8701-006043F2C225}">
      <dsp:nvSpPr>
        <dsp:cNvPr id="0" name=""/>
        <dsp:cNvSpPr/>
      </dsp:nvSpPr>
      <dsp:spPr>
        <a:xfrm>
          <a:off x="457200" y="2215818"/>
          <a:ext cx="8219331" cy="560880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419932"/>
              <a:satOff val="22824"/>
              <a:lumOff val="-421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Расходы бюджета на 2023 год</a:t>
          </a:r>
          <a:endParaRPr lang="ru-RU" sz="1900" kern="1200" dirty="0"/>
        </a:p>
      </dsp:txBody>
      <dsp:txXfrm>
        <a:off x="484580" y="2243198"/>
        <a:ext cx="8164571" cy="506120"/>
      </dsp:txXfrm>
    </dsp:sp>
    <dsp:sp modelId="{72D2DA34-57E9-467D-89D3-6C126BEF9132}">
      <dsp:nvSpPr>
        <dsp:cNvPr id="0" name=""/>
        <dsp:cNvSpPr/>
      </dsp:nvSpPr>
      <dsp:spPr>
        <a:xfrm>
          <a:off x="0" y="4735432"/>
          <a:ext cx="9144000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95732" rIns="709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Дефицит бюджета города Белокуриха 77 800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бюджета: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Остатки средств на счетах бюджета 77 800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Заемные средства в банках 0 тыс. руб.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35432"/>
        <a:ext cx="9144000" cy="1675800"/>
      </dsp:txXfrm>
    </dsp:sp>
    <dsp:sp modelId="{2C246166-7F70-4330-A0C3-B54FF9D65D37}">
      <dsp:nvSpPr>
        <dsp:cNvPr id="0" name=""/>
        <dsp:cNvSpPr/>
      </dsp:nvSpPr>
      <dsp:spPr>
        <a:xfrm>
          <a:off x="589902" y="4481850"/>
          <a:ext cx="8059695" cy="56088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5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5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839865"/>
              <a:satOff val="45647"/>
              <a:lumOff val="-8432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Дефицит бюджета на 2023 год</a:t>
          </a:r>
          <a:endParaRPr lang="ru-RU" sz="1900" kern="1200" dirty="0"/>
        </a:p>
      </dsp:txBody>
      <dsp:txXfrm>
        <a:off x="617282" y="4509230"/>
        <a:ext cx="800493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D46-9CA8-45B8-9A7F-3E0829CDEADD}">
      <dsp:nvSpPr>
        <dsp:cNvPr id="0" name=""/>
        <dsp:cNvSpPr/>
      </dsp:nvSpPr>
      <dsp:spPr>
        <a:xfrm>
          <a:off x="0" y="478064"/>
          <a:ext cx="8784976" cy="2292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437388" rIns="68181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Доплата к пенсии учителям-пенсионерам 384 т. руб.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Доплата к пенсии лицам, замещавшим должности муниципальных служащих 730 т. руб.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Содержание ребенка в семье опекуна в месяц 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13 373 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руб. 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8064"/>
        <a:ext cx="8784976" cy="2292444"/>
      </dsp:txXfrm>
    </dsp:sp>
    <dsp:sp modelId="{3203D3AA-1582-429A-ADE6-19917ABFDA83}">
      <dsp:nvSpPr>
        <dsp:cNvPr id="0" name=""/>
        <dsp:cNvSpPr/>
      </dsp:nvSpPr>
      <dsp:spPr>
        <a:xfrm>
          <a:off x="366039" y="267734"/>
          <a:ext cx="7432203" cy="5860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Публичные нормативные обязательства на 2023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645" y="296340"/>
        <a:ext cx="7374991" cy="528789"/>
      </dsp:txXfrm>
    </dsp:sp>
    <dsp:sp modelId="{0DC54EE6-42FE-4034-ADC0-A3894EDC8F2E}">
      <dsp:nvSpPr>
        <dsp:cNvPr id="0" name=""/>
        <dsp:cNvSpPr/>
      </dsp:nvSpPr>
      <dsp:spPr>
        <a:xfrm>
          <a:off x="0" y="3415566"/>
          <a:ext cx="8784976" cy="1464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437388" rIns="68181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Объём муниципальных внутренних заимствований 0,00 т. руб.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Объём средств, направляемых на погашение муниципального долга   0 т. руб.</a:t>
          </a:r>
          <a:endParaRPr lang="ru-RU" sz="2100" kern="1200" dirty="0"/>
        </a:p>
      </dsp:txBody>
      <dsp:txXfrm>
        <a:off x="0" y="3415566"/>
        <a:ext cx="8784976" cy="1464297"/>
      </dsp:txXfrm>
    </dsp:sp>
    <dsp:sp modelId="{B8454F13-04AA-4A7F-8701-006043F2C225}">
      <dsp:nvSpPr>
        <dsp:cNvPr id="0" name=""/>
        <dsp:cNvSpPr/>
      </dsp:nvSpPr>
      <dsp:spPr>
        <a:xfrm>
          <a:off x="1368180" y="2557143"/>
          <a:ext cx="6149483" cy="1008285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419932"/>
              <a:satOff val="22824"/>
              <a:lumOff val="-421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Программа муниципальных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внутренних заимствований на 2023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7400" y="2606363"/>
        <a:ext cx="6051043" cy="909845"/>
      </dsp:txXfrm>
    </dsp:sp>
    <dsp:sp modelId="{72D2DA34-57E9-467D-89D3-6C126BEF9132}">
      <dsp:nvSpPr>
        <dsp:cNvPr id="0" name=""/>
        <dsp:cNvSpPr/>
      </dsp:nvSpPr>
      <dsp:spPr>
        <a:xfrm>
          <a:off x="0" y="5318706"/>
          <a:ext cx="8784976" cy="104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437388" rIns="68181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Строительство водопровода 2 000 т. руб. </a:t>
          </a:r>
          <a:endParaRPr lang="ru-RU" sz="2100" kern="1200" dirty="0"/>
        </a:p>
      </dsp:txBody>
      <dsp:txXfrm>
        <a:off x="0" y="5318706"/>
        <a:ext cx="8784976" cy="1043437"/>
      </dsp:txXfrm>
    </dsp:sp>
    <dsp:sp modelId="{2C246166-7F70-4330-A0C3-B54FF9D65D37}">
      <dsp:nvSpPr>
        <dsp:cNvPr id="0" name=""/>
        <dsp:cNvSpPr/>
      </dsp:nvSpPr>
      <dsp:spPr>
        <a:xfrm>
          <a:off x="288033" y="4958595"/>
          <a:ext cx="8231821" cy="73800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5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5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839865"/>
              <a:satOff val="45647"/>
              <a:lumOff val="-8432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Распределение бюджетных инвестиций на 2023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59" y="4994621"/>
        <a:ext cx="815976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0520" cy="497047"/>
          </a:xfrm>
          <a:prstGeom prst="rect">
            <a:avLst/>
          </a:prstGeom>
        </p:spPr>
        <p:txBody>
          <a:bodyPr vert="horz" lIns="91170" tIns="45586" rIns="91170" bIns="455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68" y="0"/>
            <a:ext cx="2930519" cy="497047"/>
          </a:xfrm>
          <a:prstGeom prst="rect">
            <a:avLst/>
          </a:prstGeom>
        </p:spPr>
        <p:txBody>
          <a:bodyPr vert="horz" lIns="91170" tIns="45586" rIns="91170" bIns="45586" rtlCol="0"/>
          <a:lstStyle>
            <a:lvl1pPr algn="r">
              <a:defRPr sz="1200"/>
            </a:lvl1pPr>
          </a:lstStyle>
          <a:p>
            <a:fld id="{F26F3211-36A5-4DDE-9EBC-085AE583199B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6125"/>
            <a:ext cx="52689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0" tIns="45586" rIns="91170" bIns="455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734"/>
            <a:ext cx="5408614" cy="4473416"/>
          </a:xfrm>
          <a:prstGeom prst="rect">
            <a:avLst/>
          </a:prstGeom>
        </p:spPr>
        <p:txBody>
          <a:bodyPr vert="horz" lIns="91170" tIns="45586" rIns="91170" bIns="455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880"/>
            <a:ext cx="2930520" cy="497046"/>
          </a:xfrm>
          <a:prstGeom prst="rect">
            <a:avLst/>
          </a:prstGeom>
        </p:spPr>
        <p:txBody>
          <a:bodyPr vert="horz" lIns="91170" tIns="45586" rIns="91170" bIns="455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68" y="9443880"/>
            <a:ext cx="2930519" cy="497046"/>
          </a:xfrm>
          <a:prstGeom prst="rect">
            <a:avLst/>
          </a:prstGeom>
        </p:spPr>
        <p:txBody>
          <a:bodyPr vert="horz" lIns="91170" tIns="45586" rIns="91170" bIns="45586" rtlCol="0" anchor="b"/>
          <a:lstStyle>
            <a:lvl1pPr algn="r">
              <a:defRPr sz="1200"/>
            </a:lvl1pPr>
          </a:lstStyle>
          <a:p>
            <a:fld id="{D534589B-5387-4B87-9154-FC9277C0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5897277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45492" y="5349987"/>
            <a:ext cx="9889927" cy="1347442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5492" y="4283816"/>
            <a:ext cx="9889927" cy="100795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DF4-0DAF-4516-B09D-38D0CF479629}" type="datetime1">
              <a:rPr lang="ru-RU" smtClean="0"/>
              <a:t>28.11.2022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622632" y="7136333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1D8-EC5B-431F-B5FD-700930C393DF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18860" y="605475"/>
            <a:ext cx="2138363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605475"/>
            <a:ext cx="7306072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D891-9DFA-48B2-A732-7B9AF9744A52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0A7F-D7D1-46D4-8D3E-7E492FCAD624}" type="datetime1">
              <a:rPr lang="ru-RU" smtClean="0"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87627" y="83997"/>
            <a:ext cx="3385741" cy="318486"/>
          </a:xfrm>
        </p:spPr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622632" y="7136333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3797367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5492" y="1847921"/>
            <a:ext cx="9889927" cy="1343942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BA3B-4B11-4E44-9D57-1BA7D70AD121}" type="datetime1">
              <a:rPr lang="ru-RU" smtClean="0"/>
              <a:t>28.11.2022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024" y="3248616"/>
            <a:ext cx="10157222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2830" y="503978"/>
            <a:ext cx="10157222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6394" y="1763924"/>
            <a:ext cx="4900414" cy="520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35005" y="1763924"/>
            <a:ext cx="5078611" cy="520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5C3-F76F-4B6C-A75B-03E846003B52}" type="datetime1">
              <a:rPr lang="ru-RU" smtClean="0"/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6394" y="5963744"/>
            <a:ext cx="10068124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9084" y="734968"/>
            <a:ext cx="5016822" cy="705219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31293" y="734968"/>
            <a:ext cx="5018792" cy="705219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9084" y="1450688"/>
            <a:ext cx="5016822" cy="4345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35625" y="1450688"/>
            <a:ext cx="5014460" cy="4345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33C-A1A4-429F-9CD3-725B59380BAB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22632" y="7139693"/>
            <a:ext cx="890984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1414" y="6635715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2830" y="503978"/>
            <a:ext cx="10157222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547A-A1EB-4D4E-896C-B0734A674A66}" type="datetime1">
              <a:rPr lang="ru-RU" smtClean="0"/>
              <a:t>28.11.2022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114-FBAA-4DF8-AFCA-1DEB56BD2815}" type="datetime1">
              <a:rPr lang="ru-RU" smtClean="0"/>
              <a:t>28.11.2022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1414" y="6447569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4591" y="6047740"/>
            <a:ext cx="9889927" cy="57397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34591" y="671971"/>
            <a:ext cx="3517533" cy="52917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180202" y="671971"/>
            <a:ext cx="6244316" cy="52917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9E5A-7355-4987-9F4D-E0615A1A78C5}" type="datetime1">
              <a:rPr lang="ru-RU" smtClean="0"/>
              <a:t>28.11.2022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98528" y="679725"/>
            <a:ext cx="5880497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B160-FDE3-4E51-B280-477E646B79E6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45492" y="5504696"/>
            <a:ext cx="6860580" cy="57572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45492" y="6099348"/>
            <a:ext cx="6860580" cy="846964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1158421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6394" y="1713176"/>
            <a:ext cx="10157222" cy="49890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573367" y="83997"/>
            <a:ext cx="2940249" cy="31848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41CB3D-7C8A-4956-879D-26250ECEF429}" type="datetime1">
              <a:rPr lang="ru-RU" smtClean="0"/>
              <a:t>28.11.2022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53036" y="83997"/>
            <a:ext cx="3920331" cy="31848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622632" y="7139694"/>
            <a:ext cx="890984" cy="269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6394" y="503978"/>
            <a:ext cx="10157222" cy="9239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1414" y="1158421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1414" y="1166234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ru/rn22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458" y="2339677"/>
            <a:ext cx="8286776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Информационные материалы</a:t>
            </a:r>
            <a:br>
              <a:rPr lang="ru-RU" sz="2800" b="1" dirty="0"/>
            </a:br>
            <a:r>
              <a:rPr lang="ru-RU" sz="2800" b="1" dirty="0" smtClean="0"/>
              <a:t>К проекту </a:t>
            </a:r>
            <a:r>
              <a:rPr lang="ru-RU" sz="2800" b="1" dirty="0" err="1" smtClean="0"/>
              <a:t>БЮДЖЕТа</a:t>
            </a: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ГОРОДА Белокуриха НА </a:t>
            </a:r>
            <a:r>
              <a:rPr lang="ru-RU" sz="2800" b="1" dirty="0" smtClean="0"/>
              <a:t>2023 </a:t>
            </a:r>
            <a:r>
              <a:rPr lang="ru-RU" sz="2800" b="1" dirty="0"/>
              <a:t>ГОД </a:t>
            </a:r>
            <a:br>
              <a:rPr lang="ru-RU" sz="2800" b="1" dirty="0"/>
            </a:br>
            <a:r>
              <a:rPr lang="ru-RU" sz="2800" b="1" dirty="0"/>
              <a:t>и на плановый период </a:t>
            </a:r>
            <a:r>
              <a:rPr lang="ru-RU" sz="2800" b="1" dirty="0" smtClean="0"/>
              <a:t>2024-2025 </a:t>
            </a:r>
            <a:r>
              <a:rPr lang="ru-RU" sz="2800" b="1" dirty="0"/>
              <a:t>годов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9692" y="1779574"/>
            <a:ext cx="7772400" cy="189865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1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79" y="18269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Налоговые, неналоговые ДОХОДЫ, межбюджетные трансферты НА </a:t>
            </a:r>
            <a:r>
              <a:rPr lang="ru-RU" sz="2700" b="1" dirty="0" smtClean="0"/>
              <a:t>2023 </a:t>
            </a:r>
            <a:r>
              <a:rPr lang="ru-RU" sz="2700" b="1" dirty="0"/>
              <a:t>ГОД </a:t>
            </a:r>
            <a:r>
              <a:rPr lang="ru-RU" sz="2200" b="1" dirty="0"/>
              <a:t>(тыс. РУБ.)</a:t>
            </a:r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8801" y="6845295"/>
            <a:ext cx="31330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Всего: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432 483,6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</a:p>
        </p:txBody>
      </p:sp>
      <p:sp>
        <p:nvSpPr>
          <p:cNvPr id="8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818950" y="266827"/>
            <a:ext cx="793453" cy="318486"/>
          </a:xfrm>
        </p:spPr>
        <p:txBody>
          <a:bodyPr/>
          <a:lstStyle/>
          <a:p>
            <a:r>
              <a:rPr lang="ru-RU" dirty="0" smtClean="0"/>
              <a:t>Слайд 10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5553"/>
              </p:ext>
            </p:extLst>
          </p:nvPr>
        </p:nvGraphicFramePr>
        <p:xfrm>
          <a:off x="508085" y="1616374"/>
          <a:ext cx="9950389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06" y="636565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РАСХОДОВ БЮДЖЕТА города </a:t>
            </a:r>
            <a:br>
              <a:rPr lang="ru-RU" b="1" dirty="0" smtClean="0"/>
            </a:br>
            <a:r>
              <a:rPr lang="ru-RU" sz="2400" b="1" dirty="0" smtClean="0"/>
              <a:t>на</a:t>
            </a:r>
            <a:r>
              <a:rPr lang="ru-RU" b="1" dirty="0" smtClean="0"/>
              <a:t> 2023 год </a:t>
            </a:r>
            <a:br>
              <a:rPr lang="ru-RU" b="1" dirty="0" smtClean="0"/>
            </a:br>
            <a:r>
              <a:rPr lang="ru-RU" sz="2700" b="1" dirty="0"/>
              <a:t>ПО СТАТЬЯМ ЭКОНОМИЧЕСКОЙ классификации</a:t>
            </a:r>
            <a:endParaRPr lang="ru-RU" sz="27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78706" y="1905001"/>
          <a:ext cx="8686800" cy="430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04393" y="223726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2090" y="225260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59154"/>
              </p:ext>
            </p:extLst>
          </p:nvPr>
        </p:nvGraphicFramePr>
        <p:xfrm>
          <a:off x="953417" y="2190364"/>
          <a:ext cx="881208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8975220"/>
              </p:ext>
            </p:extLst>
          </p:nvPr>
        </p:nvGraphicFramePr>
        <p:xfrm>
          <a:off x="773906" y="611485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46106" y="179437"/>
            <a:ext cx="3385741" cy="318486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лайд 12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6" y="708003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БЮДЖЕТА 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8254" y="3279771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8782" y="1993887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Общегосударственные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8782" y="2708267"/>
            <a:ext cx="421484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8782" y="3208333"/>
            <a:ext cx="421484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экономика 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 том числе транспорт, дорожное хозяйство)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8782" y="3708399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Жилищно-коммунальное хозяйство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8782" y="4065589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8782" y="4422779"/>
            <a:ext cx="4286280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Культура и кинематография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8782" y="4851407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Социальная политика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60220" y="5208597"/>
            <a:ext cx="4143404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Физическая культура и спорт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0220" y="5637225"/>
            <a:ext cx="4143404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массовой информации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559956" y="2065325"/>
            <a:ext cx="2000264" cy="385765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5488782" y="2279639"/>
            <a:ext cx="4267200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Здравоохранение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01284" y="357615"/>
            <a:ext cx="887420" cy="272148"/>
          </a:xfrm>
        </p:spPr>
        <p:txBody>
          <a:bodyPr/>
          <a:lstStyle/>
          <a:p>
            <a:r>
              <a:rPr lang="ru-RU" dirty="0" smtClean="0"/>
              <a:t>Слайд 13</a:t>
            </a:r>
            <a:endParaRPr lang="ru-RU" dirty="0"/>
          </a:p>
        </p:txBody>
      </p:sp>
      <p:sp>
        <p:nvSpPr>
          <p:cNvPr id="1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88948" y="7136333"/>
            <a:ext cx="3385741" cy="31848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6022325"/>
              </p:ext>
            </p:extLst>
          </p:nvPr>
        </p:nvGraphicFramePr>
        <p:xfrm>
          <a:off x="953418" y="707979"/>
          <a:ext cx="878497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2090" y="251445"/>
            <a:ext cx="3385741" cy="318486"/>
          </a:xfrm>
        </p:spPr>
        <p:txBody>
          <a:bodyPr/>
          <a:lstStyle/>
          <a:p>
            <a:r>
              <a:rPr lang="ru-RU" dirty="0" smtClean="0"/>
              <a:t>Слайд 14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6" y="493689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РАСХОДОВ БЮДЖЕТА города </a:t>
            </a:r>
            <a:br>
              <a:rPr lang="ru-RU" b="1" dirty="0" smtClean="0"/>
            </a:br>
            <a:r>
              <a:rPr lang="ru-RU" b="1" dirty="0" smtClean="0"/>
              <a:t>НА 2023 ГОД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8706" y="19050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169443" y="1547589"/>
          <a:ext cx="8424936" cy="47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34576" y="175202"/>
            <a:ext cx="3385741" cy="318486"/>
          </a:xfrm>
        </p:spPr>
        <p:txBody>
          <a:bodyPr/>
          <a:lstStyle/>
          <a:p>
            <a:r>
              <a:rPr lang="ru-RU" dirty="0" smtClean="0"/>
              <a:t>Слайд 15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7354"/>
              </p:ext>
            </p:extLst>
          </p:nvPr>
        </p:nvGraphicFramePr>
        <p:xfrm>
          <a:off x="521370" y="1547589"/>
          <a:ext cx="9988682" cy="586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31112" y="350837"/>
            <a:ext cx="8186767" cy="474321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551308"/>
              </p:ext>
            </p:extLst>
          </p:nvPr>
        </p:nvGraphicFramePr>
        <p:xfrm>
          <a:off x="1" y="0"/>
          <a:ext cx="10691812" cy="755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80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Расходы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бюджета            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слайд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(сметы)</a:t>
                      </a:r>
                      <a:endParaRPr lang="ru-RU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Отклонения </a:t>
                      </a:r>
                    </a:p>
                    <a:p>
                      <a:pPr algn="ctr"/>
                      <a:r>
                        <a:rPr lang="ru-RU" sz="1000" dirty="0" smtClean="0"/>
                        <a:t>+</a:t>
                      </a:r>
                      <a:r>
                        <a:rPr lang="ru-RU" sz="1000" baseline="0" dirty="0" smtClean="0"/>
                        <a:t> превышение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aseline="0" dirty="0" smtClean="0"/>
                        <a:t>- Снижение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41 180,1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42 363,1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+1 183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 города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1 567,9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1 694,8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2 074,4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+230,6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Контрольно-счётная палата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2 360,6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2 643,1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имуществу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13 295,6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9 622,1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-3 673,5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ЕДДС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3 8703,4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4 581,8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финансам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5 950,2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6 267,1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+ 316,9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МБОУДОД «ЦЭВ»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13 616,6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13 737,1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«Сказка»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14 980,8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16 100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+1 119,2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 «Рябинка»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14 432,9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15 329,8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+896,9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д/с «Алёнушка»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12 630,9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940,2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д/с «Родничок»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10 500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12 572,9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+2 072,9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5134152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«Школа № 1»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9 222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9 752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+530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«Школа № 2»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19 731,6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19 795,4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МБОУДОД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ДШИ»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18 237,5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19 686,9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+1 449,4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«Центр культуры»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9 916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11 071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+1 154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МБОУДОД «ДЮСШ»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12 455,7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12 737,1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+281,4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«Комитет по СМИ»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3 933,8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4 246,8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+313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«Городские леса»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МКУ</a:t>
                      </a:r>
                      <a:r>
                        <a:rPr lang="ru-RU" sz="1400" baseline="0" dirty="0" smtClean="0"/>
                        <a:t> «Комитет по образованию»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4 466,6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4 583,7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02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Комитет по физической культуре и спорту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10 224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11 019,7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+795,7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9837287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ПРОГРАММНЫЙ БЮДЖЕТ. Зачем он нужен?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1064" y="206532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7188"/>
            <a:r>
              <a:rPr lang="ru-RU" sz="1400" dirty="0"/>
              <a:t>	Бюджет города Белокуриха частично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pPr defTabSz="357188"/>
            <a:r>
              <a:rPr lang="ru-RU" sz="1400" dirty="0"/>
              <a:t>	Каждая муниципальная программа увязывает бюджетные ассигнования с результатами их использования для достижения заявленных целей. Таким,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5378" y="4065589"/>
            <a:ext cx="235745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Программный бюджет, это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8650" y="4422779"/>
            <a:ext cx="5072098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8650" y="3636961"/>
            <a:ext cx="5072098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эффективности деятельности всех участников программы за счет 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8650" y="5208597"/>
            <a:ext cx="507209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774270" y="3922713"/>
            <a:ext cx="571504" cy="16430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4410" y="234549"/>
            <a:ext cx="887420" cy="299363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22498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06" y="636565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УДЕЛЬНЫЙ ВЕС РАСХОДОВ </a:t>
            </a:r>
            <a:br>
              <a:rPr lang="ru-RU" b="1" dirty="0" smtClean="0"/>
            </a:br>
            <a:r>
              <a:rPr lang="ru-RU" b="1" dirty="0" smtClean="0"/>
              <a:t>НА реализацию </a:t>
            </a:r>
            <a:r>
              <a:rPr lang="ru-RU" b="1" dirty="0" err="1" smtClean="0"/>
              <a:t>пРОГРАММ</a:t>
            </a:r>
            <a:r>
              <a:rPr lang="ru-RU" b="1" dirty="0" smtClean="0"/>
              <a:t> </a:t>
            </a:r>
            <a:r>
              <a:rPr lang="ru-RU" sz="2200" b="1" dirty="0"/>
              <a:t>(</a:t>
            </a:r>
            <a:r>
              <a:rPr lang="en-US" sz="2200" b="1" dirty="0"/>
              <a:t>℅</a:t>
            </a:r>
            <a:r>
              <a:rPr lang="ru-RU" sz="2200" b="1" dirty="0"/>
              <a:t>)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6386" y="251445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74" y="261593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57663"/>
              </p:ext>
            </p:extLst>
          </p:nvPr>
        </p:nvGraphicFramePr>
        <p:xfrm>
          <a:off x="665386" y="1619597"/>
          <a:ext cx="957842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12" y="350837"/>
            <a:ext cx="8186767" cy="4286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09661"/>
              </p:ext>
            </p:extLst>
          </p:nvPr>
        </p:nvGraphicFramePr>
        <p:xfrm>
          <a:off x="2" y="27143"/>
          <a:ext cx="10691811" cy="742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64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нения +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превы-шение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снижен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56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поддержка граждан города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доступным и комфортным жильем населения г. Белокуриха на 2021-2024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и развитие малого предпринимательства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81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прав граждан и их безопасности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2910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+590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туризма и оздоровительного отдыха в г. Белокуриха на 2021-2025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в г. Белокуриха на 2021-2026 годы.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22 000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22100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занятости населения г. Белокуриха на 2021-2025 годы.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1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меры по противодействию злоупотреблению наркотиков и их незаконному обороту </a:t>
                      </a:r>
                    </a:p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17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образования и молодежной политики в г. Белокуриха на 2020-2024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7 280,6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5625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-1 655,6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населения г. Белокуриха ж/к услугами на 2021-2026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18 141,5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30 302,8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+12 161,3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2 369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2461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здравоохранения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+435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Адресная инвестиционная программа МО город Белокуриха Алтайского края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-5 800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135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городской среды на территории города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810,6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842,1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+31,5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031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муниципальной службы в муниципальном образовании город Белокуриха на 2021-2025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9 662,5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9891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+228,5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6756">
                <a:tc>
                  <a:txBody>
                    <a:bodyPr/>
                    <a:lstStyle/>
                    <a:p>
                      <a:pPr algn="l"/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337794" y="191594"/>
            <a:ext cx="3385741" cy="31848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Слайд 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270" y="184040"/>
            <a:ext cx="8686800" cy="534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403" y="1259557"/>
            <a:ext cx="10208270" cy="65089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БЮДЖЕТ</a:t>
            </a:r>
            <a:r>
              <a:rPr lang="ru-RU" sz="1400" dirty="0" smtClean="0"/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местного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самоуправления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916" y="2408393"/>
            <a:ext cx="2462367" cy="18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402434"/>
            <a:ext cx="5137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Муниципальная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программа</a:t>
            </a:r>
          </a:p>
          <a:p>
            <a:pPr algn="ctr"/>
            <a:r>
              <a:rPr lang="ru-RU" sz="1400" dirty="0"/>
              <a:t>это </a:t>
            </a:r>
            <a:r>
              <a:rPr lang="ru-RU" sz="1400" dirty="0" smtClean="0"/>
              <a:t>документ, в котором обозначены задачи муниципалитета, деньги, необходимые для их выполнения, и ожидаемые результаты. Одна муниципальная программа содержит список задач для конкретной сферы. Например культуры, спорта, благоустройства и др.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9264" y="1698672"/>
            <a:ext cx="534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РАСХОДЫ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это выплачиваемые из бюджета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876" y="2394996"/>
            <a:ext cx="3216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ДЕФИЦИТ БЮДЖЕТА </a:t>
            </a:r>
          </a:p>
          <a:p>
            <a:pPr algn="ctr"/>
            <a:r>
              <a:rPr lang="ru-RU" sz="1400" dirty="0"/>
              <a:t>это превышение </a:t>
            </a:r>
          </a:p>
          <a:p>
            <a:pPr algn="ctr"/>
            <a:r>
              <a:rPr lang="ru-RU" sz="1400" dirty="0"/>
              <a:t>расходов бюджета над его доходами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8059" y="2470196"/>
            <a:ext cx="3822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ПРОФИЦИТ БЮДЖЕТА </a:t>
            </a:r>
            <a:r>
              <a:rPr lang="ru-RU" sz="1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dirty="0"/>
              <a:t>это превышение доходов бюджета над его расходами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011" y="3166734"/>
            <a:ext cx="3878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БЮДЖЕТНЫЕ АССИГНОВАНИЯ </a:t>
            </a:r>
          </a:p>
          <a:p>
            <a:pPr algn="ctr"/>
            <a:r>
              <a:rPr lang="ru-RU" sz="1400" dirty="0"/>
              <a:t>это предельные объемы денежных средств, предусмотренных </a:t>
            </a:r>
          </a:p>
          <a:p>
            <a:pPr algn="ctr"/>
            <a:r>
              <a:rPr lang="ru-RU" sz="1400" dirty="0"/>
              <a:t>в соответствующем финансовом </a:t>
            </a:r>
          </a:p>
          <a:p>
            <a:pPr algn="ctr"/>
            <a:r>
              <a:rPr lang="ru-RU" sz="1400" dirty="0"/>
              <a:t>году для исполнения бюджетных обязательств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7802" y="4385338"/>
            <a:ext cx="5533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ДОЛГОВАЯ ПОЛИТИКА  </a:t>
            </a:r>
          </a:p>
          <a:p>
            <a:pPr algn="ctr"/>
            <a:r>
              <a:rPr lang="ru-RU" sz="1400" dirty="0"/>
              <a:t>это деятельность органов власти по управлению государственным долгом. Она формирует идеологию управления государственными заимствованиями, определяет стратегию и тактику управления государственным долгом и основные направления органов власти по их реализации.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398" y="367895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27443" y="352832"/>
            <a:ext cx="3343000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0874" y="5880177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Лимиты бюджетных обязательств</a:t>
            </a:r>
          </a:p>
          <a:p>
            <a:pPr algn="ctr"/>
            <a:r>
              <a:rPr lang="ru-RU" sz="1400" dirty="0"/>
              <a:t>Это расходные обязательства, подлежащие исполнению в соответствующем финансовом году</a:t>
            </a:r>
          </a:p>
          <a:p>
            <a:endParaRPr lang="ru-RU" sz="1400" b="1" u="sng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6526" y="3048190"/>
            <a:ext cx="3663963" cy="1353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Лимиты денежных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обязательств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Обязанность получателя бюджетных средств уплатить бюджету, физическому (юридическому лицу за счет средств бюджета определенные денежные средства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74168" y="1706849"/>
            <a:ext cx="4680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ДОХОДЫ БЮДЖЕТА</a:t>
            </a:r>
            <a:endParaRPr lang="ru-RU" sz="1400" u="sng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/>
              <a:t>это поступающие </a:t>
            </a:r>
            <a:r>
              <a:rPr lang="ru-RU" sz="1400" dirty="0" smtClean="0"/>
              <a:t>в бюджет </a:t>
            </a:r>
            <a:r>
              <a:rPr lang="ru-RU" sz="1400" dirty="0"/>
              <a:t>денежные средства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8757" y="5770333"/>
            <a:ext cx="523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Субсидии </a:t>
            </a:r>
          </a:p>
          <a:p>
            <a:pPr algn="ctr"/>
            <a:r>
              <a:rPr lang="ru-RU" sz="1400" dirty="0"/>
              <a:t>Средства, предоставленные городу из краевого бюджета для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определенных задач, например, благоустройство города.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67929"/>
            <a:ext cx="10053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Субвенции </a:t>
            </a:r>
          </a:p>
          <a:p>
            <a:pPr algn="ctr"/>
            <a:r>
              <a:rPr lang="ru-RU" sz="1400" dirty="0" smtClean="0"/>
              <a:t>Средства из краевого бюджета в бюджет города для выполнения государственных задач, которые переданы на городской уровень. Например заработная плата учителей, воспитателей, преподавателей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4" y="636565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dirty="0"/>
              <a:t>Источники финансирования дефицита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8518" y="2636829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 финансирования </a:t>
            </a:r>
          </a:p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дефицита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6882" y="4208465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КРЕДИТЫ, </a:t>
            </a:r>
          </a:p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полученные от кредитных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60418" y="4208465"/>
            <a:ext cx="192882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Изменение остатков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 по учету средств местного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1394" y="5708663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совокупность долговых обязательств муниципального образования</a:t>
            </a:r>
          </a:p>
        </p:txBody>
      </p:sp>
      <p:sp>
        <p:nvSpPr>
          <p:cNvPr id="8" name="Стрелка вниз 7"/>
          <p:cNvSpPr/>
          <p:nvPr/>
        </p:nvSpPr>
        <p:spPr>
          <a:xfrm rot="3265113">
            <a:off x="3009061" y="3108593"/>
            <a:ext cx="428628" cy="1149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77267">
            <a:off x="7412352" y="3115792"/>
            <a:ext cx="357190" cy="112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782943">
            <a:off x="2718214" y="4999901"/>
            <a:ext cx="428628" cy="1401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7512" y="339320"/>
            <a:ext cx="3385741" cy="318486"/>
          </a:xfrm>
        </p:spPr>
        <p:txBody>
          <a:bodyPr/>
          <a:lstStyle/>
          <a:p>
            <a:r>
              <a:rPr lang="ru-RU" dirty="0" smtClean="0"/>
              <a:t>Слайд 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4" y="636565"/>
            <a:ext cx="8686800" cy="76700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МУНИЦИПАЛЬНЫЙ ДОЛГ ГОРОДА </a:t>
            </a:r>
            <a:r>
              <a:rPr lang="ru-RU" b="1" dirty="0" err="1" smtClean="0"/>
              <a:t>БелокурихА</a:t>
            </a:r>
            <a:r>
              <a:rPr lang="ru-RU" b="1" dirty="0" smtClean="0"/>
              <a:t> </a:t>
            </a:r>
            <a:r>
              <a:rPr lang="ru-RU" sz="2000" dirty="0"/>
              <a:t>в динамике за </a:t>
            </a:r>
            <a:r>
              <a:rPr lang="ru-RU" sz="2000" dirty="0" smtClean="0"/>
              <a:t>2010-2023 </a:t>
            </a:r>
            <a:r>
              <a:rPr lang="ru-RU" sz="2000" dirty="0"/>
              <a:t>годы </a:t>
            </a:r>
            <a:r>
              <a:rPr lang="ru-RU" sz="2200" b="1" dirty="0"/>
              <a:t>(тыс.РУБ.)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4311" y="246071"/>
            <a:ext cx="3385741" cy="318486"/>
          </a:xfrm>
        </p:spPr>
        <p:txBody>
          <a:bodyPr/>
          <a:lstStyle/>
          <a:p>
            <a:r>
              <a:rPr lang="ru-RU" dirty="0" smtClean="0"/>
              <a:t>Слайд 21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374831"/>
              </p:ext>
            </p:extLst>
          </p:nvPr>
        </p:nvGraphicFramePr>
        <p:xfrm>
          <a:off x="305346" y="1984375"/>
          <a:ext cx="10081119" cy="503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31106" y="493712"/>
            <a:ext cx="8229600" cy="285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Сравнительная таблица по городам края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877083"/>
              </p:ext>
            </p:extLst>
          </p:nvPr>
        </p:nvGraphicFramePr>
        <p:xfrm>
          <a:off x="233338" y="1259555"/>
          <a:ext cx="10297144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5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01.01.2021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дотации и субвенции из края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в среднем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год. Собственные доходы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среднем на 1 человека собственных доходов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Белокуриха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15 128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563 813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295 876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267 937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17 711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Алейск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28 434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686 758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482 805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24 153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203 953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7 173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Барнаул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695 540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18 470 283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9 657 814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26 555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8 812 469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12 670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Бийск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208 077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4 768 623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2 996 612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22 918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1 772 011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8 516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Заринск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45 405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1 095 587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771 070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24 129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324 517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Новоалтайск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74 586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2 277 622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1 674 445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30 537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603 177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8 087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Рубцовск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139 565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2 779 031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2 164 527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19 912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614 504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4 403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Славгород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38 654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1 054 541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825 316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27 282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229 225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Яровое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17 939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773 437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640 153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43 114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133 284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4F81BD"/>
                          </a:solidFill>
                          <a:latin typeface="Times New Roman"/>
                        </a:rPr>
                        <a:t>ЗАТО Сибирский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12 272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360 278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253 711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29 358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106 567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8 684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городам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1 275 600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32 829 973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19 762 328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25 737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13 067 645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10 244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районам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1 020 753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466 901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22 033 138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30 827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9 433 763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2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Алтайскому краю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2 296 353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64 296 875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41 795 466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22 501 409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9 799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643062" y="398624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398624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46106" y="220991"/>
            <a:ext cx="3385741" cy="318486"/>
          </a:xfrm>
        </p:spPr>
        <p:txBody>
          <a:bodyPr/>
          <a:lstStyle/>
          <a:p>
            <a:r>
              <a:rPr lang="ru-RU" dirty="0" smtClean="0"/>
              <a:t>Слайд 23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645" y="986077"/>
            <a:ext cx="3604270" cy="22217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 е д л а г а й –</a:t>
            </a: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о д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р ж и м 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3538" y="310287"/>
            <a:ext cx="6840760" cy="483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поддержки местных инициатив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7794" y="986077"/>
            <a:ext cx="6047538" cy="22217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Инициативное бюджетирование – выделение на конкурсной основе субсидий из краевого бюджета на реализацию проектов, направленных на благоустройство и ремонт объектов общественной инфраструктуры в сельских населенных пунктах, городах с сельскими населенными пунктами и малых городах.</a:t>
            </a:r>
          </a:p>
          <a:p>
            <a:pPr algn="just" defTabSz="450850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Отбор, реализация и контроль реализации проектов – при обязательном участии населения.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7794" y="3388809"/>
            <a:ext cx="604753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из краевого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346" y="338880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1,3 млн.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7794" y="4438129"/>
            <a:ext cx="6052542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городского бюджета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346" y="443812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10% до 25% (+)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37794" y="5476357"/>
            <a:ext cx="604753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 физических лиц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346" y="5476357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проект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7793" y="6567034"/>
            <a:ext cx="6053115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юридических лиц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346" y="658814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0218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593285" y="261378"/>
            <a:ext cx="3920331" cy="318486"/>
          </a:xfrm>
        </p:spPr>
        <p:txBody>
          <a:bodyPr/>
          <a:lstStyle/>
          <a:p>
            <a:r>
              <a:rPr lang="ru-RU" dirty="0" smtClean="0"/>
              <a:t>Слайд 24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89522" y="342478"/>
            <a:ext cx="6860580" cy="575726"/>
          </a:xfrm>
        </p:spPr>
        <p:txBody>
          <a:bodyPr/>
          <a:lstStyle/>
          <a:p>
            <a:pPr algn="ctr"/>
            <a:r>
              <a:rPr lang="ru-RU" dirty="0" smtClean="0"/>
              <a:t>Инициативные проекты города Белокуриха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8488" y="1115006"/>
            <a:ext cx="9733962" cy="2679296"/>
          </a:xfrm>
        </p:spPr>
        <p:txBody>
          <a:bodyPr>
            <a:normAutofit fontScale="47500" lnSpcReduction="20000"/>
          </a:bodyPr>
          <a:lstStyle/>
          <a:p>
            <a:pPr algn="just" defTabSz="450850"/>
            <a:r>
              <a:rPr lang="ru-RU" dirty="0" smtClean="0"/>
              <a:t>	</a:t>
            </a:r>
            <a:r>
              <a:rPr lang="ru-RU" sz="2900" dirty="0" smtClean="0"/>
              <a:t>С 1 января 2021 года в Федеральном законе от 06.10.2003 № 131-ФЗ «Об общих принципах организации местного самоуправления в Российской Федерации» закреплена новая форма участия населения в осуществлении местного самоуправления-инициативные проекты. Возможность участвовать в проекте появилась у малых городов, куда входит </a:t>
            </a:r>
            <a:r>
              <a:rPr lang="ru-RU" sz="2900" dirty="0" err="1" smtClean="0"/>
              <a:t>г.Белокуриха</a:t>
            </a:r>
            <a:r>
              <a:rPr lang="ru-RU" sz="2900" dirty="0" smtClean="0"/>
              <a:t>.</a:t>
            </a:r>
          </a:p>
          <a:p>
            <a:pPr algn="just" defTabSz="450850"/>
            <a:r>
              <a:rPr lang="ru-RU" sz="2900" dirty="0"/>
              <a:t>	</a:t>
            </a:r>
            <a:r>
              <a:rPr lang="ru-RU" sz="2900" dirty="0" smtClean="0"/>
              <a:t>Пакет документов представляется на конкурс в соответствии: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Приказу Министерства Финансов 30.08.2018 г. № 18-н «Об утверждении положения о конкурсной комиссии по проведению конкурсного отбора по предоставлению из краевого бюджета бюджетам муниципальных образований Алтайского края субсидий на реализацию инициативных проектов развития общественной инфраструктуры муниципальных образований;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Порядку предоставления из краевого бюджета субсидий на реализацию инициативных проектов развития общественной инфраструктуры муниципальных образований утвержденному постановлением Правительства Алтайского края от 29.10.2019 № 423 (в ред. от 11.08.2022 № 286);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Приказу Министерства Финансов</a:t>
            </a:r>
            <a:r>
              <a:rPr lang="ru-RU" sz="2900" dirty="0"/>
              <a:t> Алтайского края от </a:t>
            </a:r>
            <a:r>
              <a:rPr lang="ru-RU" sz="2900" dirty="0" smtClean="0"/>
              <a:t>28.01.2020 № 2-н «Об утверждении требований к конкурсному отбору инициативных проектов развития общественной инфраструктуры муниципальных образований.</a:t>
            </a:r>
          </a:p>
          <a:p>
            <a:pPr marL="514350" indent="-514350" algn="just" defTabSz="450850">
              <a:buAutoNum type="arabicPeriod"/>
            </a:pPr>
            <a:endParaRPr lang="ru-RU" sz="29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9402" y="4132642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95 %</a:t>
            </a:r>
            <a:endParaRPr lang="ru-RU" sz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38777" y="4122204"/>
            <a:ext cx="6303671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городского бюджета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4199" y="5328238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5 % до 15 % (+)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729" y="6528100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 до 15 % (+)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7316" y="5365047"/>
            <a:ext cx="6235133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физических лиц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7316" y="6528100"/>
            <a:ext cx="6235131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юридических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0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394127" y="137064"/>
            <a:ext cx="3920331" cy="318486"/>
          </a:xfrm>
        </p:spPr>
        <p:txBody>
          <a:bodyPr/>
          <a:lstStyle/>
          <a:p>
            <a:r>
              <a:rPr lang="ru-RU" dirty="0" smtClean="0"/>
              <a:t>Слайд 25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5492" y="3228875"/>
            <a:ext cx="9868966" cy="919161"/>
          </a:xfrm>
        </p:spPr>
        <p:txBody>
          <a:bodyPr/>
          <a:lstStyle/>
          <a:p>
            <a:pPr algn="ctr"/>
            <a:r>
              <a:rPr lang="ru-RU" dirty="0" smtClean="0"/>
              <a:t>Инициативные проекты г. Белокуриха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46334" y="4148036"/>
            <a:ext cx="10068124" cy="2440113"/>
          </a:xfrm>
        </p:spPr>
        <p:txBody>
          <a:bodyPr>
            <a:normAutofit/>
          </a:bodyPr>
          <a:lstStyle/>
          <a:p>
            <a:pPr algn="just" defTabSz="450850"/>
            <a:r>
              <a:rPr lang="ru-RU" dirty="0" smtClean="0"/>
              <a:t>	</a:t>
            </a:r>
            <a:r>
              <a:rPr lang="ru-RU" sz="1700" dirty="0" smtClean="0"/>
              <a:t>В </a:t>
            </a:r>
            <a:r>
              <a:rPr lang="ru-RU" sz="1700" dirty="0"/>
              <a:t>2021 году муниципалитет подал 2 заявки на участие в конкурсе, которые были признаны победителями и </a:t>
            </a:r>
            <a:r>
              <a:rPr lang="ru-RU" sz="1700" dirty="0" smtClean="0"/>
              <a:t>реализовывались </a:t>
            </a:r>
            <a:r>
              <a:rPr lang="ru-RU" sz="1700" dirty="0"/>
              <a:t>на территории города в 2022 </a:t>
            </a:r>
            <a:r>
              <a:rPr lang="ru-RU" sz="1700" dirty="0" smtClean="0"/>
              <a:t>году.</a:t>
            </a:r>
          </a:p>
          <a:p>
            <a:pPr defTabSz="450850"/>
            <a:r>
              <a:rPr lang="ru-RU" sz="1700" dirty="0"/>
              <a:t>	</a:t>
            </a:r>
            <a:r>
              <a:rPr lang="ru-RU" sz="1700" dirty="0" smtClean="0"/>
              <a:t>Общая стоимость проектов, прошедших конкурсный отбор для реализации в 2022 году, составляет 5 150 000 рублей.</a:t>
            </a:r>
          </a:p>
          <a:p>
            <a:pPr algn="just" defTabSz="450850"/>
            <a:r>
              <a:rPr lang="ru-RU" sz="1700" dirty="0"/>
              <a:t>	</a:t>
            </a:r>
            <a:r>
              <a:rPr lang="ru-RU" sz="1700" dirty="0" smtClean="0"/>
              <a:t>В 2022 году подано 3 заявки из которых признаны победителями 2 заявки и реализация этих проектов будет осуществлена в 2023 году. Общая стоимость проектов составляет 5 460 000 рублей.</a:t>
            </a:r>
          </a:p>
          <a:p>
            <a:pPr algn="just" defTabSz="450850"/>
            <a:r>
              <a:rPr lang="ru-RU" sz="1700" dirty="0"/>
              <a:t>	</a:t>
            </a:r>
            <a:r>
              <a:rPr lang="ru-RU" sz="1700" dirty="0" smtClean="0"/>
              <a:t>Реализация проектов начнется и завершится в 2023 году.</a:t>
            </a:r>
            <a:endParaRPr lang="ru-RU" sz="1700" dirty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5355" y="968105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проект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1890" y="972327"/>
            <a:ext cx="511256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Асфальтирование части улицы Алтайская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5492" y="2225341"/>
            <a:ext cx="3604270" cy="10035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проект</a:t>
            </a:r>
          </a:p>
          <a:p>
            <a:pPr algn="ctr"/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890" y="2223579"/>
            <a:ext cx="511256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ул. Дружная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77" y="972327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8596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61104" y="43574"/>
            <a:ext cx="3385741" cy="318486"/>
          </a:xfrm>
        </p:spPr>
        <p:txBody>
          <a:bodyPr/>
          <a:lstStyle/>
          <a:p>
            <a:r>
              <a:rPr lang="ru-RU" dirty="0" smtClean="0"/>
              <a:t>Слайд 26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330" y="362060"/>
            <a:ext cx="4824535" cy="27697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публикуются данные по бюджету на регулярной основе?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Данные о бюджете города Белокуриха на регулярной основе публикуются на сайте города Белокуриха: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бюджет - бюджет для граждан.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Решение о бюджете.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исполнение бюджета.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0693" y="344384"/>
            <a:ext cx="5383735" cy="285938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2023 году изменятся расходы бюджета? На что будут направлены средства?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расходов существенных изменений нет. Бюджет города сохраняет свою социальную направленность. Приоритетным направлением расходов остается оплата труда работников и содержание бюджетной сферы.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 финансирование принятых программ в полном объеме, а также компенсация выпадающих доходов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энергоснабжающих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 (теплоцентраль и водоканал).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9880" y="3377294"/>
            <a:ext cx="5311725" cy="184270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 данный момент, в реальных условиях, может повлиять на увеличение бюджета Белокурихи?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производственного сектора, повышение инвестиционной активности, развитие потребительского рынка, рост доходов населения, финансовая поддержка из вышестоящих бюджетов.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331" y="3377293"/>
            <a:ext cx="4824534" cy="19147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расходы в бюджете города являются приоритетными?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Исполнению, в первую очередь, подлежат расходы на оплату труда, налоговых и коммунальных платежей, социальные выплаты населению, исполнение судебных решений.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330" y="5393518"/>
            <a:ext cx="10280275" cy="216615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город не берет кредиты?</a:t>
            </a:r>
          </a:p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Привлечение кредитов не планируется из-за заключенного с Министерством Финансов Алтайского края Соглашения, где администрация не привлекает кредиты в кредитных организациях. Дефицит бюджета финансируется за счет остатков бюджета на 1 января каждого года и финансовой помощи из бюджета Алтайского края.</a:t>
            </a:r>
          </a:p>
          <a:p>
            <a:pPr algn="just" defTabSz="450850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краевой поддержки, использование кредитных средств на кассовые разрывы не целесообразно.</a:t>
            </a:r>
          </a:p>
          <a:p>
            <a:pPr algn="ctr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7875" y="251445"/>
            <a:ext cx="3385741" cy="318486"/>
          </a:xfrm>
        </p:spPr>
        <p:txBody>
          <a:bodyPr/>
          <a:lstStyle/>
          <a:p>
            <a:r>
              <a:rPr lang="ru-RU" dirty="0" smtClean="0"/>
              <a:t>Слайд 27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338" y="569931"/>
            <a:ext cx="4680520" cy="4506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 узнать о том, какие льготы по налогам мне предусмотрены?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официальном сайте города Белокуриха: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разделе власть во вкладке налоговая информирует.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во вкладке налоги.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разделе размещена актуальная информация о налоге на доходы физических лиц, налогах на землю и имущество физических лиц, специальных налоговых режимах.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информация о налоговых льготах в специальной базе данных на сайте ФНС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//www.nalog.ru/rn22/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57874" y="569931"/>
            <a:ext cx="5400600" cy="4506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полномочия относятся к местной администрации?</a:t>
            </a:r>
          </a:p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 местной администрации закреплены в гл. 3 Федерального закона № 131-ФЗ. Местная администрация составляет проект бюджета и осуществляет его исполнение. За счет бюджетных средств администрация выполняет функции в сферах: -организации дошкольного, школьного и дополнительного образования;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Физической культуры и спорта, культуры и библиотечного обслуживания;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организации электро-, тепло-, газо- и водоснабжения;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Дорожной деятельности;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Транспортного обслуживания;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Благоустройства;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Сбора и утилизации твердых бытовых отходов.</a:t>
            </a:r>
          </a:p>
          <a:p>
            <a:pPr algn="just" defTabSz="450850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338" y="5219997"/>
            <a:ext cx="10280278" cy="23396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новый порядок определения территории города Белокурихи, на которой могут реализовываться инициативные проекты?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Инициативные проекты могут реализовываться в интересах населения города Белокурихи в целом, а также в интересах жителей части территории города Белокурихи.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Объекты, предусмотренные инициативными проектами, могут размещаться только на земельных участках, находящихся в муниципальной собственности, или земельных участках, государственная собственность на которые не разграничена.</a:t>
            </a:r>
          </a:p>
        </p:txBody>
      </p:sp>
    </p:spTree>
    <p:extLst>
      <p:ext uri="{BB962C8B-B14F-4D97-AF65-F5344CB8AC3E}">
        <p14:creationId xmlns:p14="http://schemas.microsoft.com/office/powerpoint/2010/main" val="19922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7875" y="323453"/>
            <a:ext cx="3385741" cy="318486"/>
          </a:xfrm>
        </p:spPr>
        <p:txBody>
          <a:bodyPr/>
          <a:lstStyle/>
          <a:p>
            <a:r>
              <a:rPr lang="ru-RU" dirty="0" smtClean="0"/>
              <a:t>Слайд 28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070" y="1475581"/>
            <a:ext cx="6682011" cy="59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55600">
              <a:tabLst>
                <a:tab pos="450850" algn="l"/>
              </a:tabLs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федеральном бюджете, бюджетной политике, электронном бюджете, резервных фондах, международных финансовых и налоговых отношениях, муниципальном долге, бухгалтерском учете и аудите, муниципальных услугах, а также иная информация.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бюджетах и бюджетном процессе в Российской Федерации (включая бюджеты субъектов РФ и бюджеты муниципальных образований)</a:t>
            </a:r>
          </a:p>
          <a:p>
            <a:pPr algn="just">
              <a:tabLst>
                <a:tab pos="450850" algn="l"/>
              </a:tabLs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проекте «Бюджет для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обсуждения и события по вопросу открытых данных (повышения уровня информационной открытости федеральных ведомств)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краевом бюджете и муниципальных бюджетах Алтайского края.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региональном проекте поддержки местных инициатив, этапах и условиях участия в конкурсном отборе, реализованных объектах на территории Алтайского края.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об инициативных проектах города Белокуриха, этапах и условиях участия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конкурсном отборе, реализованных объектах на территории городского округа.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Официальный Интернет-сайт администрации города Белокуриха.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071" y="615937"/>
            <a:ext cx="6682010" cy="571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Описание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82481" y="646314"/>
            <a:ext cx="3258592" cy="565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сылки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22407" t="13278" r="44565" b="73007"/>
          <a:stretch/>
        </p:blipFill>
        <p:spPr bwMode="auto">
          <a:xfrm>
            <a:off x="7127875" y="6516141"/>
            <a:ext cx="3213197" cy="623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/>
          <a:srcRect l="57663" t="31172" r="27444" b="28665"/>
          <a:stretch/>
        </p:blipFill>
        <p:spPr bwMode="auto">
          <a:xfrm>
            <a:off x="7127875" y="1619597"/>
            <a:ext cx="3213197" cy="48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127875" y="7138282"/>
            <a:ext cx="3258591" cy="2708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http://belokuriha-gorod.ru/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962" y="405589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</a:t>
            </a:r>
            <a:r>
              <a:rPr lang="ru-RU" b="1" u="sng" dirty="0" smtClean="0"/>
              <a:t>граждан</a:t>
            </a:r>
            <a:r>
              <a:rPr lang="ru-RU" b="1" dirty="0" smtClean="0"/>
              <a:t> в бюджетном процессе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706" y="1565260"/>
            <a:ext cx="8686800" cy="4865703"/>
          </a:xfrm>
        </p:spPr>
        <p:txBody>
          <a:bodyPr>
            <a:normAutofit/>
          </a:bodyPr>
          <a:lstStyle/>
          <a:p>
            <a:pPr algn="ctr"/>
            <a:r>
              <a:rPr lang="ru-RU" sz="1300" b="1" u="sng" dirty="0">
                <a:solidFill>
                  <a:schemeClr val="accent3">
                    <a:lumMod val="50000"/>
                  </a:schemeClr>
                </a:solidFill>
              </a:rPr>
              <a:t>БЮДЖЕТНЫЙ ПРОЦЕСС</a:t>
            </a:r>
            <a:r>
              <a:rPr lang="ru-RU" sz="1300" dirty="0"/>
              <a:t> - регламентируемая законодательством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845444" y="2708267"/>
            <a:ext cx="2857520" cy="10715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Помогает формировать доходную часть бюджета (НДФЛ, налоги на имущество)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560352" y="2708267"/>
            <a:ext cx="2786082" cy="12858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Возможности влияния гражданина на состав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2274072" y="3779837"/>
            <a:ext cx="2000264" cy="7858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</a:p>
        </p:txBody>
      </p:sp>
      <p:sp>
        <p:nvSpPr>
          <p:cNvPr id="7" name="Овал 6"/>
          <p:cNvSpPr/>
          <p:nvPr/>
        </p:nvSpPr>
        <p:spPr>
          <a:xfrm>
            <a:off x="6917542" y="4208465"/>
            <a:ext cx="2143140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Публичные слушания по проекту бюджета города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6917542" y="5565787"/>
            <a:ext cx="2214578" cy="11430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Публичные слушания по проекту отчета об исполнении бюджета города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060154" y="4637093"/>
            <a:ext cx="157163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131592" y="5637225"/>
            <a:ext cx="150019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988320" y="4637093"/>
            <a:ext cx="2571768" cy="857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ПОЛУЧАТЕЛЬ СОЦИАЛЬНЫХ ГАРАНТИЙ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8320" y="5494349"/>
            <a:ext cx="271464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Получает социальные гарантии – расходная часть бюджета (образование, социальная помощь и т.д.)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666386" y="133441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Нижний колонтитул 8"/>
          <p:cNvSpPr txBox="1">
            <a:spLocks/>
          </p:cNvSpPr>
          <p:nvPr/>
        </p:nvSpPr>
        <p:spPr>
          <a:xfrm>
            <a:off x="6858074" y="116522"/>
            <a:ext cx="3528392" cy="318486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r" defTabSz="1042873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4378" y="179437"/>
            <a:ext cx="887420" cy="272148"/>
          </a:xfrm>
        </p:spPr>
        <p:txBody>
          <a:bodyPr/>
          <a:lstStyle/>
          <a:p>
            <a:r>
              <a:rPr lang="ru-RU" dirty="0" smtClean="0"/>
              <a:t>Слайд </a:t>
            </a:r>
            <a:fld id="{694E05CE-B691-4B45-BB1E-DDB607BE269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13468" t="13683" r="35703" b="9634"/>
          <a:stretch/>
        </p:blipFill>
        <p:spPr bwMode="auto">
          <a:xfrm>
            <a:off x="233338" y="611485"/>
            <a:ext cx="10248459" cy="6768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7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056" y="39878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ДОХОДЫ БЮДЖЕТА 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88650" y="1922449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5378" y="377983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7212" y="377983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89046" y="3779837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Безвозмездные поступления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3274204" y="2351077"/>
            <a:ext cx="500066" cy="250033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4917278" y="-506443"/>
            <a:ext cx="1428760" cy="7143800"/>
          </a:xfrm>
          <a:prstGeom prst="leftBrace">
            <a:avLst>
              <a:gd name="adj1" fmla="val 8333"/>
              <a:gd name="adj2" fmla="val 490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345510" y="3065458"/>
            <a:ext cx="2428892" cy="428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собственные доходы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7434" y="4565655"/>
            <a:ext cx="2880320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уплаты налогов, установленных налоговым кодексом РФ</a:t>
            </a:r>
          </a:p>
          <a:p>
            <a:pPr algn="ctr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налог на доходы физических  лиц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налог на имущество физических лиц 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налоги на совокупный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 по упрощенной системе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земельный налог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государственная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пошлина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акцизы по подакцизным товарам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7212" y="4565655"/>
            <a:ext cx="2872910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уплаты  других сборов, установленных законодательством, а также штрафов за нарушение законодательства РФ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использования имущества и земли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продажи имущества,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земельных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участков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штрафы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плата за негативное воздействие на окружающую среду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89046" y="4637093"/>
            <a:ext cx="2143140" cy="22145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доходов):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дотации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субсидии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субвенции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прочие межбюджетные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трансферты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>
            <a:stCxn id="5" idx="2"/>
            <a:endCxn id="16" idx="0"/>
          </p:cNvCxnSpPr>
          <p:nvPr/>
        </p:nvCxnSpPr>
        <p:spPr>
          <a:xfrm>
            <a:off x="2452668" y="4351341"/>
            <a:ext cx="84927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7" idx="0"/>
          </p:cNvCxnSpPr>
          <p:nvPr/>
        </p:nvCxnSpPr>
        <p:spPr>
          <a:xfrm>
            <a:off x="5560217" y="4422779"/>
            <a:ext cx="2934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2"/>
          </p:cNvCxnSpPr>
          <p:nvPr/>
        </p:nvCxnSpPr>
        <p:spPr>
          <a:xfrm rot="5400000">
            <a:off x="8382021" y="445849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4842" y="286177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664798" y="26300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налоговых доходов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87820" y="169937"/>
            <a:ext cx="890984" cy="269488"/>
          </a:xfrm>
        </p:spPr>
        <p:txBody>
          <a:bodyPr/>
          <a:lstStyle/>
          <a:p>
            <a:r>
              <a:rPr lang="ru-RU" dirty="0" smtClean="0"/>
              <a:t> Слайд </a:t>
            </a:r>
            <a:fld id="{694E05CE-B691-4B45-BB1E-DDB607BE269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0100"/>
              </p:ext>
            </p:extLst>
          </p:nvPr>
        </p:nvGraphicFramePr>
        <p:xfrm>
          <a:off x="357188" y="1105500"/>
          <a:ext cx="10156825" cy="353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424">
                  <a:extLst>
                    <a:ext uri="{9D8B030D-6E8A-4147-A177-3AD203B41FA5}">
                      <a16:colId xmlns:a16="http://schemas.microsoft.com/office/drawing/2014/main" val="355487014"/>
                    </a:ext>
                  </a:extLst>
                </a:gridCol>
                <a:gridCol w="3293557">
                  <a:extLst>
                    <a:ext uri="{9D8B030D-6E8A-4147-A177-3AD203B41FA5}">
                      <a16:colId xmlns:a16="http://schemas.microsoft.com/office/drawing/2014/main" val="2988569270"/>
                    </a:ext>
                  </a:extLst>
                </a:gridCol>
                <a:gridCol w="3579844">
                  <a:extLst>
                    <a:ext uri="{9D8B030D-6E8A-4147-A177-3AD203B41FA5}">
                      <a16:colId xmlns:a16="http://schemas.microsoft.com/office/drawing/2014/main" val="1555942235"/>
                    </a:ext>
                  </a:extLst>
                </a:gridCol>
              </a:tblGrid>
              <a:tr h="25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15%  Налог на </a:t>
                      </a:r>
                      <a:r>
                        <a:rPr lang="ru-RU" sz="1400" u="none" strike="noStrike" dirty="0">
                          <a:effectLst/>
                        </a:rPr>
                        <a:t>прибыль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прибыль 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доходы физических лиц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9949587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добавленную стоимость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Налог </a:t>
                      </a:r>
                      <a:r>
                        <a:rPr lang="ru-RU" sz="1400" u="none" strike="noStrike" dirty="0">
                          <a:effectLst/>
                        </a:rPr>
                        <a:t>на имущество 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90%  Налог </a:t>
                      </a:r>
                      <a:r>
                        <a:rPr lang="ru-RU" sz="1400" u="none" strike="noStrike" dirty="0">
                          <a:effectLst/>
                        </a:rPr>
                        <a:t>по упрощенной системе налогообложения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5557145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50%  Акцизы </a:t>
                      </a:r>
                      <a:r>
                        <a:rPr lang="ru-RU" sz="1400" u="none" strike="noStrike" dirty="0">
                          <a:effectLst/>
                        </a:rPr>
                        <a:t>(спирт, алкоголь, табак, автотранспорт, нефтепродукты)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доходы физических лиц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Местные </a:t>
                      </a:r>
                      <a:r>
                        <a:rPr lang="ru-RU" sz="1400" u="none" strike="noStrike" dirty="0">
                          <a:effectLst/>
                        </a:rPr>
                        <a:t>налоги: налог на имущество физических лиц. Земельный налог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02938700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добычу полезных ископаемых (нефть, газ)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50%  Акцизы </a:t>
                      </a:r>
                      <a:r>
                        <a:rPr lang="ru-RU" sz="1400" u="none" strike="noStrike" dirty="0">
                          <a:effectLst/>
                        </a:rPr>
                        <a:t>(спирт, алкоголь, табак, автотранспорт, нефтепродукты)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10%  Акцизы </a:t>
                      </a:r>
                      <a:r>
                        <a:rPr lang="ru-RU" sz="1400" u="none" strike="noStrike" dirty="0">
                          <a:effectLst/>
                        </a:rPr>
                        <a:t>на нефтепродукты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4927018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Водный </a:t>
                      </a:r>
                      <a:r>
                        <a:rPr lang="ru-RU" sz="1400" u="none" strike="noStrike" dirty="0">
                          <a:effectLst/>
                        </a:rPr>
                        <a:t>налог, госпошлина и др.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10%;  Налог </a:t>
                      </a:r>
                      <a:r>
                        <a:rPr lang="ru-RU" sz="1400" u="none" strike="noStrike" dirty="0">
                          <a:effectLst/>
                        </a:rPr>
                        <a:t>по упрощенной системе налогообложения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Госпошлина </a:t>
                      </a:r>
                      <a:r>
                        <a:rPr lang="ru-RU" sz="1400" u="none" strike="noStrike" dirty="0">
                          <a:effectLst/>
                        </a:rPr>
                        <a:t>и другие.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1059756"/>
                  </a:ext>
                </a:extLst>
              </a:tr>
              <a:tr h="2540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  100%  Транспортный </a:t>
                      </a:r>
                      <a:r>
                        <a:rPr lang="ru-RU" sz="1400" u="none" strike="noStrike" dirty="0">
                          <a:effectLst/>
                        </a:rPr>
                        <a:t>налог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32866497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игорный бизнес, госпошлина и др.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58896386"/>
                  </a:ext>
                </a:extLst>
              </a:tr>
              <a:tr h="2540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084064"/>
                  </a:ext>
                </a:extLst>
              </a:tr>
              <a:tr h="235366">
                <a:tc gridSpan="3"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7066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65386" y="5023701"/>
            <a:ext cx="19190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Федеральный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8563" y="5042527"/>
            <a:ext cx="19657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Региональный 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4218" y="5042527"/>
            <a:ext cx="20360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Местный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903" y="6156101"/>
            <a:ext cx="1024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/>
              <a:t>Примечание</a:t>
            </a:r>
            <a:r>
              <a:rPr lang="ru-RU" sz="1600" dirty="0"/>
              <a:t>: Для упрощенной системы налогообложения налоговые ставки зависят от выбранного объекта налогообложения. При объекте налогообложения «доходы» ставка составляет 6%. Если объектом налогообложения являются доходы минус расходы, ставка составляет 15%. Ставки могут быть повышены до 8% и 20% соответственно, если ограничения по доходам и численности не соблюдались.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056" y="39878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бюджетов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88650" y="1706140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8550" y="337732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семей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1770" y="3275781"/>
            <a:ext cx="3168352" cy="1075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 публично-правовых образований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1936" y="3351209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организаций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5169306" y="-758471"/>
            <a:ext cx="924704" cy="7143800"/>
          </a:xfrm>
          <a:prstGeom prst="leftBrace">
            <a:avLst>
              <a:gd name="adj1" fmla="val 8333"/>
              <a:gd name="adj2" fmla="val 490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6056" y="4893928"/>
            <a:ext cx="2605207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Российской Федерации</a:t>
            </a: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бюджет, бюджеты государственных внебюджетных фондов)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9133" y="4922845"/>
            <a:ext cx="3168352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Субъектов Российской Федерации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1936" y="4965366"/>
            <a:ext cx="2143140" cy="22145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образований</a:t>
            </a: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местные бюджеты)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4842" y="286177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664798" y="26300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362130" y="4211885"/>
            <a:ext cx="712490" cy="642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33102" y="4211885"/>
            <a:ext cx="716660" cy="53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701399" y="4322424"/>
            <a:ext cx="19726" cy="53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4" y="335676"/>
            <a:ext cx="10157222" cy="923960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 социально-экономического развития города Белокурихи на 2023-2025 годы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889434"/>
              </p:ext>
            </p:extLst>
          </p:nvPr>
        </p:nvGraphicFramePr>
        <p:xfrm>
          <a:off x="357188" y="1712913"/>
          <a:ext cx="10156824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758">
                  <a:extLst>
                    <a:ext uri="{9D8B030D-6E8A-4147-A177-3AD203B41FA5}">
                      <a16:colId xmlns:a16="http://schemas.microsoft.com/office/drawing/2014/main" val="322494104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1108151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047426973"/>
                    </a:ext>
                  </a:extLst>
                </a:gridCol>
                <a:gridCol w="1495698">
                  <a:extLst>
                    <a:ext uri="{9D8B030D-6E8A-4147-A177-3AD203B41FA5}">
                      <a16:colId xmlns:a16="http://schemas.microsoft.com/office/drawing/2014/main" val="1607720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21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промышленного производства,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0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потребительских цен,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5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среднемесячной заработной платы по крупным и средним организациям,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8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оборота розничной торговли,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физического объема инвестиций в основной капитал (без субъектов малого предпринимательства),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2452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22632" y="199602"/>
            <a:ext cx="887420" cy="272148"/>
          </a:xfrm>
        </p:spPr>
        <p:txBody>
          <a:bodyPr/>
          <a:lstStyle/>
          <a:p>
            <a:r>
              <a:rPr lang="ru-RU" dirty="0" smtClean="0"/>
              <a:t> Слайд </a:t>
            </a:r>
            <a:fld id="{694E05CE-B691-4B45-BB1E-DDB607BE269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94" y="5508029"/>
            <a:ext cx="10153658" cy="12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850"/>
            <a:r>
              <a:rPr lang="ru-RU" dirty="0" smtClean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показатели социально-экономического развития представлены в соответствии с постановлением администрации города от 11.10.2022 № 1430 </a:t>
            </a:r>
          </a:p>
          <a:p>
            <a:pPr>
              <a:tabLst>
                <a:tab pos="450850" algn="l"/>
                <a:tab pos="5349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отражают темпы развития экономики и являются основой для разработки прогноза по налоговым доходам и расходам бюджета города Белокурихи.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2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Параметры бюджета </a:t>
            </a:r>
            <a:r>
              <a:rPr lang="ru-RU" sz="2200" dirty="0"/>
              <a:t>на</a:t>
            </a:r>
            <a:r>
              <a:rPr lang="ru-RU" dirty="0" smtClean="0"/>
              <a:t> </a:t>
            </a:r>
            <a:r>
              <a:rPr lang="ru-RU" sz="2800" dirty="0" smtClean="0"/>
              <a:t>2023-2025</a:t>
            </a:r>
            <a:r>
              <a:rPr lang="ru-RU" dirty="0" smtClean="0"/>
              <a:t> </a:t>
            </a:r>
            <a:r>
              <a:rPr lang="ru-RU" sz="1800" dirty="0"/>
              <a:t>годы</a:t>
            </a:r>
            <a:br>
              <a:rPr lang="ru-RU" sz="1800" dirty="0"/>
            </a:br>
            <a:r>
              <a:rPr lang="ru-RU" sz="1800" dirty="0"/>
              <a:t>(тыс. руб.)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34421"/>
              </p:ext>
            </p:extLst>
          </p:nvPr>
        </p:nvGraphicFramePr>
        <p:xfrm>
          <a:off x="161331" y="1619597"/>
          <a:ext cx="10352285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216">
                <a:tc rowSpan="2">
                  <a:txBody>
                    <a:bodyPr/>
                    <a:lstStyle/>
                    <a:p>
                      <a:pPr algn="ctr"/>
                      <a:endParaRPr kumimoji="0" lang="ru-RU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                 (План)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решения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всего</a:t>
                      </a:r>
                    </a:p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788 690,5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493 737,1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508 345,4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524 889,5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419">
                <a:tc>
                  <a:txBody>
                    <a:bodyPr/>
                    <a:lstStyle/>
                    <a:p>
                      <a:r>
                        <a:rPr lang="ru-RU" dirty="0" smtClean="0"/>
                        <a:t>Краевые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518 404,7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212 252,5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213 568,8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215 316,9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Курортный сбор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93 236,7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второго чтения краевого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второго чтения краевого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второго чтения краевого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191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270 285,8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281 484,6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294776,6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309572,6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dirty="0" smtClean="0"/>
                        <a:t> 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841 984,7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571 537,1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508 345,4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524 889,5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66 214,4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77 800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344735"/>
            <a:ext cx="3385741" cy="318486"/>
          </a:xfrm>
        </p:spPr>
        <p:txBody>
          <a:bodyPr/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6035</TotalTime>
  <Words>2486</Words>
  <Application>Microsoft Office PowerPoint</Application>
  <PresentationFormat>Произвольный</PresentationFormat>
  <Paragraphs>663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Информационные материалы К проекту БЮДЖЕТа  ГОРОДА Белокуриха НА 2023 ГОД  и на плановый период 2024-2025 годов</vt:lpstr>
      <vt:lpstr>ОСНОВНЫЕ ПОНЯТИЯ</vt:lpstr>
      <vt:lpstr>Участие граждан в бюджетном процессе</vt:lpstr>
      <vt:lpstr>Презентация PowerPoint</vt:lpstr>
      <vt:lpstr>ДОХОДЫ БЮДЖЕТА ГОРОДА</vt:lpstr>
      <vt:lpstr>Основные источники налоговых доходов</vt:lpstr>
      <vt:lpstr>Виды бюджетов</vt:lpstr>
      <vt:lpstr>Прогноз основных показателей социально-экономического развития города Белокурихи на 2023-2025 годы</vt:lpstr>
      <vt:lpstr>Параметры бюджета на 2023-2025 годы (тыс. руб.)</vt:lpstr>
      <vt:lpstr>Налоговые, неналоговые ДОХОДЫ, межбюджетные трансферты НА 2023 ГОД (тыс. РУБ.)</vt:lpstr>
      <vt:lpstr>СТРУКТУРА РАСХОДОВ БЮДЖЕТА города  на 2023 год  ПО СТАТЬЯМ ЭКОНОМИЧЕСКОЙ классификации</vt:lpstr>
      <vt:lpstr>Презентация PowerPoint</vt:lpstr>
      <vt:lpstr>РАСХОДЫ БЮДЖЕТА ГОРОДА</vt:lpstr>
      <vt:lpstr>Презентация PowerPoint</vt:lpstr>
      <vt:lpstr>СТРУКТУРА РАСХОДОВ БЮДЖЕТА города  НА 2023 ГОД</vt:lpstr>
      <vt:lpstr>Презентация PowerPoint</vt:lpstr>
      <vt:lpstr>ПРОГРАММНЫЙ БЮДЖЕТ. Зачем он нужен?</vt:lpstr>
      <vt:lpstr>УДЕЛЬНЫЙ ВЕС РАСХОДОВ  НА реализацию пРОГРАММ (℅)</vt:lpstr>
      <vt:lpstr>Муниципальные программы </vt:lpstr>
      <vt:lpstr>Источники финансирования дефицита бюджета</vt:lpstr>
      <vt:lpstr>МУНИЦИПАЛЬНЫЙ ДОЛГ ГОРОДА БелокурихА в динамике за 2010-2023 годы (тыс.РУБ.)</vt:lpstr>
      <vt:lpstr>Сравнительная таблица по городам края</vt:lpstr>
      <vt:lpstr>Презентация PowerPoint</vt:lpstr>
      <vt:lpstr>Инициативные проекты города Белокуриха</vt:lpstr>
      <vt:lpstr>Инициативные проекты г. Белокуриха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ГОРОДА БИЙСКА НА 2016 ГОД</dc:title>
  <dc:creator>User</dc:creator>
  <cp:lastModifiedBy>Пользователь Windows</cp:lastModifiedBy>
  <cp:revision>584</cp:revision>
  <cp:lastPrinted>2022-11-23T07:38:45Z</cp:lastPrinted>
  <dcterms:created xsi:type="dcterms:W3CDTF">2015-11-03T02:38:34Z</dcterms:created>
  <dcterms:modified xsi:type="dcterms:W3CDTF">2022-11-28T07:58:08Z</dcterms:modified>
</cp:coreProperties>
</file>