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56" r:id="rId2"/>
    <p:sldId id="266" r:id="rId3"/>
    <p:sldId id="271" r:id="rId4"/>
    <p:sldId id="287" r:id="rId5"/>
    <p:sldId id="268" r:id="rId6"/>
    <p:sldId id="286" r:id="rId7"/>
    <p:sldId id="284" r:id="rId8"/>
    <p:sldId id="285" r:id="rId9"/>
    <p:sldId id="282" r:id="rId10"/>
    <p:sldId id="258" r:id="rId11"/>
    <p:sldId id="272" r:id="rId12"/>
    <p:sldId id="281" r:id="rId13"/>
    <p:sldId id="269" r:id="rId14"/>
    <p:sldId id="274" r:id="rId15"/>
    <p:sldId id="260" r:id="rId16"/>
    <p:sldId id="277" r:id="rId17"/>
    <p:sldId id="267" r:id="rId18"/>
    <p:sldId id="262" r:id="rId19"/>
    <p:sldId id="278" r:id="rId20"/>
    <p:sldId id="270" r:id="rId21"/>
    <p:sldId id="264" r:id="rId22"/>
    <p:sldId id="280" r:id="rId23"/>
    <p:sldId id="288" r:id="rId24"/>
    <p:sldId id="289" r:id="rId25"/>
    <p:sldId id="290" r:id="rId26"/>
    <p:sldId id="291" r:id="rId27"/>
    <p:sldId id="292" r:id="rId28"/>
    <p:sldId id="293" r:id="rId29"/>
  </p:sldIdLst>
  <p:sldSz cx="10691813" cy="7559675"/>
  <p:notesSz cx="6797675" cy="992981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822"/>
    <a:srgbClr val="88A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86416" autoAdjust="0"/>
  </p:normalViewPr>
  <p:slideViewPr>
    <p:cSldViewPr>
      <p:cViewPr varScale="1">
        <p:scale>
          <a:sx n="81" d="100"/>
          <a:sy n="81" d="100"/>
        </p:scale>
        <p:origin x="1092" y="4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7;&#1083;&#1072;&#1081;&#1076;&#1099;\&#1041;&#1102;&#1076;&#1078;&#1077;&#1090;%202016%20&#1075;&#1086;&#1076;&#1072;\&#1048;&#1085;&#1092;&#1086;&#1088;&#1084;&#1072;&#1094;&#1080;&#1103;%20&#1086;%20&#1075;&#1086;&#1088;&#1086;&#1076;&#1089;&#1082;&#1086;&#1084;%20&#1073;&#1102;&#1076;&#1078;&#1077;&#1090;&#1077;%20&#1085;&#1072;%202016%20&#1075;&#1086;&#1076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57;&#1083;&#1072;&#1081;&#1076;&#1099;\&#1041;&#1102;&#1076;&#1078;&#1077;&#1090;%202017%20&#1075;&#1086;&#1076;&#1072;\&#1048;&#1085;&#1092;&#1086;&#1088;&#1084;&#1072;&#1094;&#1080;&#1103;%20&#1086;%20&#1075;&#1086;&#1088;&#1086;&#1076;&#1089;&#1082;&#1086;&#1084;%20&#1073;&#1102;&#1076;&#1078;&#1077;&#1090;&#1077;%20&#1085;&#1072;%202016%20&#1075;&#1086;&#1076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29114234552792E-4"/>
          <c:y val="8.3749999999999991E-2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EC-4CBA-8990-F1E308087D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EC-4CBA-8990-F1E308087D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EC-4CBA-8990-F1E308087D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EC-4CBA-8990-F1E308087D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EC-4CBA-8990-F1E308087D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6EC-4CBA-8990-F1E308087D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6EC-4CBA-8990-F1E308087D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6EC-4CBA-8990-F1E308087D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6EC-4CBA-8990-F1E308087D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6EC-4CBA-8990-F1E308087D4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6EC-4CBA-8990-F1E308087D4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6EC-4CBA-8990-F1E308087D4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6EC-4CBA-8990-F1E308087D4B}"/>
              </c:ext>
            </c:extLst>
          </c:dPt>
          <c:dLbls>
            <c:dLbl>
              <c:idx val="0"/>
              <c:layout>
                <c:manualLayout>
                  <c:x val="0.1868133932648641"/>
                  <c:y val="8.5598581680773281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r>
                      <a:rPr lang="ru-RU" sz="1200" baseline="0" dirty="0"/>
                      <a:t>НДФЛ 16,4%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EC-4CBA-8990-F1E308087D4B}"/>
                </c:ext>
              </c:extLst>
            </c:dLbl>
            <c:dLbl>
              <c:idx val="1"/>
              <c:layout>
                <c:manualLayout>
                  <c:x val="0.27584860383040744"/>
                  <c:y val="0.11251436429675564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/>
                      <a:t>УСН; 7%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EC-4CBA-8990-F1E308087D4B}"/>
                </c:ext>
              </c:extLst>
            </c:dLbl>
            <c:dLbl>
              <c:idx val="2"/>
              <c:layout>
                <c:manualLayout>
                  <c:x val="0.23792441302172465"/>
                  <c:y val="0.14637904931004575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Налог на имущество физ. лиц.1,9%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6EC-4CBA-8990-F1E308087D4B}"/>
                </c:ext>
              </c:extLst>
            </c:dLbl>
            <c:dLbl>
              <c:idx val="3"/>
              <c:layout>
                <c:manualLayout>
                  <c:x val="0.22960709067648549"/>
                  <c:y val="0.2186468358121901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Земельный налог 3,8 %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EC-4CBA-8990-F1E308087D4B}"/>
                </c:ext>
              </c:extLst>
            </c:dLbl>
            <c:dLbl>
              <c:idx val="4"/>
              <c:layout>
                <c:manualLayout>
                  <c:x val="7.7982815430861149E-2"/>
                  <c:y val="0.2579166666666666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Добыча полезных ископаемых 0,03%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6EC-4CBA-8990-F1E308087D4B}"/>
                </c:ext>
              </c:extLst>
            </c:dLbl>
            <c:dLbl>
              <c:idx val="5"/>
              <c:layout>
                <c:manualLayout>
                  <c:x val="-0.12230633093925276"/>
                  <c:y val="0.2611238699329248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Госпошлина 0,3%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6EC-4CBA-8990-F1E308087D4B}"/>
                </c:ext>
              </c:extLst>
            </c:dLbl>
            <c:dLbl>
              <c:idx val="6"/>
              <c:layout>
                <c:manualLayout>
                  <c:x val="-7.0773288255060976E-2"/>
                  <c:y val="0.19578357669267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aseline="0" dirty="0"/>
                      <a:t>Налоги КУМИ 15,5 %</a:t>
                    </a:r>
                    <a:endParaRPr lang="ru-RU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66969324196604"/>
                      <c:h val="9.9144596967016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6EC-4CBA-8990-F1E308087D4B}"/>
                </c:ext>
              </c:extLst>
            </c:dLbl>
            <c:dLbl>
              <c:idx val="7"/>
              <c:layout>
                <c:manualLayout>
                  <c:x val="-0.11746551834214805"/>
                  <c:y val="0.20014763779527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Налог на загрязнение </a:t>
                    </a:r>
                    <a:r>
                      <a:rPr lang="ru-RU" sz="1200" dirty="0" err="1"/>
                      <a:t>окр</a:t>
                    </a:r>
                    <a:r>
                      <a:rPr lang="ru-RU" sz="1200" dirty="0"/>
                      <a:t>. Среды 0,003%</a:t>
                    </a:r>
                    <a:endParaRPr lang="ru-RU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2737238780404"/>
                      <c:h val="0.14521367521367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6EC-4CBA-8990-F1E308087D4B}"/>
                </c:ext>
              </c:extLst>
            </c:dLbl>
            <c:dLbl>
              <c:idx val="8"/>
              <c:layout>
                <c:manualLayout>
                  <c:x val="-0.14030824383113868"/>
                  <c:y val="1.3301246080116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Штрафы 0,1 %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6EC-4CBA-8990-F1E308087D4B}"/>
                </c:ext>
              </c:extLst>
            </c:dLbl>
            <c:dLbl>
              <c:idx val="9"/>
              <c:layout>
                <c:manualLayout>
                  <c:x val="-0.15161792567366222"/>
                  <c:y val="-7.36475648877223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Субсидии</a:t>
                    </a:r>
                    <a:r>
                      <a:rPr lang="ru-RU" sz="1200" dirty="0"/>
                      <a:t> и </a:t>
                    </a:r>
                    <a:r>
                      <a:rPr lang="ru-RU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субвенции</a:t>
                    </a:r>
                    <a:r>
                      <a:rPr lang="ru-RU" sz="1200" dirty="0"/>
                      <a:t> 48,1%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6EC-4CBA-8990-F1E308087D4B}"/>
                </c:ext>
              </c:extLst>
            </c:dLbl>
            <c:dLbl>
              <c:idx val="10"/>
              <c:layout>
                <c:manualLayout>
                  <c:x val="-1.3492573892654333E-2"/>
                  <c:y val="-0.1221991718465258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Единый с/х налог</a:t>
                    </a:r>
                    <a:r>
                      <a:rPr lang="ru-RU" sz="1200" baseline="0" dirty="0"/>
                      <a:t> 0,05%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6EC-4CBA-8990-F1E308087D4B}"/>
                </c:ext>
              </c:extLst>
            </c:dLbl>
            <c:dLbl>
              <c:idx val="11"/>
              <c:layout>
                <c:manualLayout>
                  <c:x val="0.24750442128198946"/>
                  <c:y val="-9.481186413649009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 </a:t>
                    </a:r>
                    <a:r>
                      <a:rPr lang="ru-RU" sz="1200" baseline="0" dirty="0"/>
                      <a:t>Патент 1,3%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6EC-4CBA-8990-F1E308087D4B}"/>
                </c:ext>
              </c:extLst>
            </c:dLbl>
            <c:dLbl>
              <c:idx val="12"/>
              <c:layout>
                <c:manualLayout>
                  <c:x val="0.23066925820943376"/>
                  <c:y val="4.029332039670977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Акцизы 5,6%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6EC-4CBA-8990-F1E308087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Лист9!$A$2:$M$2</c:f>
              <c:numCache>
                <c:formatCode>General</c:formatCode>
                <c:ptCount val="13"/>
                <c:pt idx="0">
                  <c:v>125321</c:v>
                </c:pt>
                <c:pt idx="1">
                  <c:v>53976</c:v>
                </c:pt>
                <c:pt idx="2">
                  <c:v>14392</c:v>
                </c:pt>
                <c:pt idx="3">
                  <c:v>28768</c:v>
                </c:pt>
                <c:pt idx="4">
                  <c:v>189</c:v>
                </c:pt>
                <c:pt idx="5">
                  <c:v>2064.5</c:v>
                </c:pt>
                <c:pt idx="6">
                  <c:v>118628.8</c:v>
                </c:pt>
                <c:pt idx="7">
                  <c:v>20</c:v>
                </c:pt>
                <c:pt idx="8">
                  <c:v>718.5</c:v>
                </c:pt>
                <c:pt idx="9">
                  <c:v>368935.1</c:v>
                </c:pt>
                <c:pt idx="10">
                  <c:v>275</c:v>
                </c:pt>
                <c:pt idx="11">
                  <c:v>9778</c:v>
                </c:pt>
                <c:pt idx="12">
                  <c:v>43212.5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6EC-4CBA-8990-F1E308087D4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A6EC-4CBA-8990-F1E308087D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A6EC-4CBA-8990-F1E308087D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A6EC-4CBA-8990-F1E308087D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A6EC-4CBA-8990-F1E308087D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A6EC-4CBA-8990-F1E308087D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A6EC-4CBA-8990-F1E308087D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A6EC-4CBA-8990-F1E308087D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A6EC-4CBA-8990-F1E308087D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A6EC-4CBA-8990-F1E308087D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A6EC-4CBA-8990-F1E308087D4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A6EC-4CBA-8990-F1E308087D4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A6EC-4CBA-8990-F1E308087D4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4-A6EC-4CBA-8990-F1E308087D4B}"/>
              </c:ext>
            </c:extLst>
          </c:dPt>
          <c:val>
            <c:numRef>
              <c:f>Лист9!$A$3:$M$3</c:f>
              <c:numCache>
                <c:formatCode>0.0</c:formatCode>
                <c:ptCount val="13"/>
                <c:pt idx="0">
                  <c:v>16.354499878895194</c:v>
                </c:pt>
                <c:pt idx="1">
                  <c:v>7.0439151097042547</c:v>
                </c:pt>
                <c:pt idx="2">
                  <c:v>1.8781685611913375</c:v>
                </c:pt>
                <c:pt idx="3">
                  <c:v>3.7542491084180374</c:v>
                </c:pt>
                <c:pt idx="4" formatCode="0.00">
                  <c:v>2.4664664957279238E-2</c:v>
                </c:pt>
                <c:pt idx="5">
                  <c:v>0.26941905187461895</c:v>
                </c:pt>
                <c:pt idx="6">
                  <c:v>15.481161938011043</c:v>
                </c:pt>
                <c:pt idx="7" formatCode="0.00">
                  <c:v>2.6100174557967446E-3</c:v>
                </c:pt>
                <c:pt idx="8">
                  <c:v>9.3764877099498059E-2</c:v>
                </c:pt>
                <c:pt idx="9">
                  <c:v>48.14635255280588</c:v>
                </c:pt>
                <c:pt idx="10" formatCode="0.000">
                  <c:v>3.5887740017205239E-2</c:v>
                </c:pt>
                <c:pt idx="11">
                  <c:v>1.2760375341390284</c:v>
                </c:pt>
                <c:pt idx="12">
                  <c:v>5.6392689654308414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A6EC-4CBA-8990-F1E308087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96692844739992589"/>
          <c:w val="5.9462402725975534E-2"/>
          <c:h val="3.3071552600082384E-2"/>
        </c:manualLayout>
      </c:layout>
      <c:pie3DChart>
        <c:varyColors val="1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0745">
              <a:solidFill>
                <a:srgbClr val="000000"/>
              </a:solidFill>
              <a:prstDash val="solid"/>
            </a:ln>
          </c:spPr>
          <c:explosion val="20"/>
          <c:dPt>
            <c:idx val="0"/>
            <c:bubble3D val="0"/>
            <c:spPr>
              <a:solidFill>
                <a:srgbClr val="9999FF"/>
              </a:solidFill>
              <a:ln w="10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4BC-477A-8EBB-DA317E3878B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0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4BC-477A-8EBB-DA317E3878B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074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4BC-477A-8EBB-DA317E3878BC}"/>
              </c:ext>
            </c:extLst>
          </c:dPt>
          <c:cat>
            <c:strRef>
              <c:f>Sheet1!$B$1:$E$1</c:f>
              <c:strCache>
                <c:ptCount val="4"/>
                <c:pt idx="0">
                  <c:v>расходы на оплату труда и начисления оплату труда</c:v>
                </c:pt>
                <c:pt idx="1">
                  <c:v>текущее содержание учреждений, городского хозяйства</c:v>
                </c:pt>
                <c:pt idx="2">
                  <c:v>социальная политика</c:v>
                </c:pt>
                <c:pt idx="3">
                  <c:v>Капитальные вложениея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94BC-477A-8EBB-DA317E387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7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96598990318868"/>
          <c:y val="0.18758265210675518"/>
          <c:w val="0.41159752244899023"/>
          <c:h val="0.81241734789324482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D-4CA9-AAD0-B113B66197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D-4CA9-AAD0-B113B66197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CD-4CA9-AAD0-B113B66197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CD-4CA9-AAD0-B113B6619782}"/>
              </c:ext>
            </c:extLst>
          </c:dPt>
          <c:dLbls>
            <c:dLbl>
              <c:idx val="0"/>
              <c:layout>
                <c:manualLayout>
                  <c:x val="0.12806463938346516"/>
                  <c:y val="-3.54039963301568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Расходы на оплату труда</a:t>
                    </a:r>
                    <a:r>
                      <a:rPr lang="ru-RU" baseline="0" dirty="0" smtClean="0"/>
                      <a:t>; 57,9%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CD-4CA9-AAD0-B113B6619782}"/>
                </c:ext>
              </c:extLst>
            </c:dLbl>
            <c:dLbl>
              <c:idx val="1"/>
              <c:layout>
                <c:manualLayout>
                  <c:x val="-0.19267973636247474"/>
                  <c:y val="-0.123490466374077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Текущее содержание учреждений 27,9 %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2822237723652"/>
                      <c:h val="0.24407234321634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CD-4CA9-AAD0-B113B6619782}"/>
                </c:ext>
              </c:extLst>
            </c:dLbl>
            <c:dLbl>
              <c:idx val="2"/>
              <c:layout>
                <c:manualLayout>
                  <c:x val="-0.17066827173443211"/>
                  <c:y val="-0.142416075633173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 </a:t>
                    </a:r>
                    <a:r>
                      <a:rPr lang="ru-RU" baseline="0" dirty="0" smtClean="0"/>
                      <a:t> 9,5%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CD-4CA9-AAD0-B113B6619782}"/>
                </c:ext>
              </c:extLst>
            </c:dLbl>
            <c:dLbl>
              <c:idx val="3"/>
              <c:layout>
                <c:manualLayout>
                  <c:x val="0.14030623158708452"/>
                  <c:y val="-3.18407721722675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Капитальные вложения</a:t>
                    </a:r>
                    <a:r>
                      <a:rPr lang="ru-RU" baseline="0" dirty="0" smtClean="0"/>
                      <a:t> 4,7%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CD-4CA9-AAD0-B113B6619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Лист14!$A$1:$D$2</c:f>
              <c:multiLvlStrCache>
                <c:ptCount val="4"/>
                <c:lvl>
                  <c:pt idx="0">
                    <c:v>опл.тр.</c:v>
                  </c:pt>
                  <c:pt idx="1">
                    <c:v>тек.сод.</c:v>
                  </c:pt>
                  <c:pt idx="2">
                    <c:v>соц.пол.</c:v>
                  </c:pt>
                  <c:pt idx="3">
                    <c:v>кап.вл.</c:v>
                  </c:pt>
                </c:lvl>
                <c:lvl>
                  <c:pt idx="0">
                    <c:v>140508,6</c:v>
                  </c:pt>
                  <c:pt idx="1">
                    <c:v>139754,8</c:v>
                  </c:pt>
                  <c:pt idx="2">
                    <c:v>66641,6</c:v>
                  </c:pt>
                  <c:pt idx="3">
                    <c:v>12379,6</c:v>
                  </c:pt>
                </c:lvl>
              </c:multiLvlStrCache>
            </c:multiLvlStrRef>
          </c:cat>
          <c:val>
            <c:numRef>
              <c:f>Лист14!$A$3:$D$3</c:f>
              <c:numCache>
                <c:formatCode>0.0%</c:formatCode>
                <c:ptCount val="4"/>
                <c:pt idx="0">
                  <c:v>0.39107882720272458</c:v>
                </c:pt>
                <c:pt idx="1">
                  <c:v>0.38898076900596351</c:v>
                </c:pt>
                <c:pt idx="2">
                  <c:v>0.18548415378783284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CD-4CA9-AAD0-B113B6619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0037801878539"/>
          <c:y val="0.22165540199777309"/>
          <c:w val="0.81388888888889532"/>
          <c:h val="0.773148148148156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0037801878539"/>
          <c:y val="0.22165540199777309"/>
          <c:w val="0.81388888888889555"/>
          <c:h val="0.773148148148156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10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9305076838111683E-2"/>
                  <c:y val="0.160532996431134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Общегосударственные вопросы 11,5%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8F-4664-B6AD-F2894CB843CB}"/>
                </c:ext>
              </c:extLst>
            </c:dLbl>
            <c:dLbl>
              <c:idx val="1"/>
              <c:layout>
                <c:manualLayout>
                  <c:x val="-3.4545173191162418E-2"/>
                  <c:y val="-1.108447948116883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ru-RU" sz="1200" dirty="0"/>
                      <a:t>Национальная безопасность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23337436372884"/>
                      <c:h val="7.9562446197945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8F-4664-B6AD-F2894CB843CB}"/>
                </c:ext>
              </c:extLst>
            </c:dLbl>
            <c:dLbl>
              <c:idx val="2"/>
              <c:layout>
                <c:manualLayout>
                  <c:x val="-7.0271832564323219E-2"/>
                  <c:y val="-7.890206623643922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 11,7%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8F-4664-B6AD-F2894CB843CB}"/>
                </c:ext>
              </c:extLst>
            </c:dLbl>
            <c:dLbl>
              <c:idx val="3"/>
              <c:layout>
                <c:manualLayout>
                  <c:x val="-5.7358214659406367E-2"/>
                  <c:y val="-1.7017896125475089E-1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ЖКХ 10,8%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8F-4664-B6AD-F2894CB843CB}"/>
                </c:ext>
              </c:extLst>
            </c:dLbl>
            <c:dLbl>
              <c:idx val="4"/>
              <c:layout>
                <c:manualLayout>
                  <c:x val="-0.15210579953425948"/>
                  <c:y val="-3.12609694063542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56,5%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8F-4664-B6AD-F2894CB843CB}"/>
                </c:ext>
              </c:extLst>
            </c:dLbl>
            <c:dLbl>
              <c:idx val="5"/>
              <c:layout>
                <c:manualLayout>
                  <c:x val="-8.1149730181146087E-2"/>
                  <c:y val="-0.290214152048557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1,9%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8F-4664-B6AD-F2894CB843CB}"/>
                </c:ext>
              </c:extLst>
            </c:dLbl>
            <c:dLbl>
              <c:idx val="6"/>
              <c:layout>
                <c:manualLayout>
                  <c:x val="5.8337654058258782E-2"/>
                  <c:y val="-0.335545746296052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 0,2%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8F-4664-B6AD-F2894CB843CB}"/>
                </c:ext>
              </c:extLst>
            </c:dLbl>
            <c:dLbl>
              <c:idx val="7"/>
              <c:layout>
                <c:manualLayout>
                  <c:x val="3.3349882570564093E-2"/>
                  <c:y val="-0.2121398448673548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3,2%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8F-4664-B6AD-F2894CB843CB}"/>
                </c:ext>
              </c:extLst>
            </c:dLbl>
            <c:dLbl>
              <c:idx val="8"/>
              <c:layout>
                <c:manualLayout>
                  <c:x val="3.3101692279370383E-2"/>
                  <c:y val="-0.1458882393711078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2,3%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58F-4664-B6AD-F2894CB843CB}"/>
                </c:ext>
              </c:extLst>
            </c:dLbl>
            <c:dLbl>
              <c:idx val="9"/>
              <c:layout>
                <c:manualLayout>
                  <c:x val="0.13864936793530083"/>
                  <c:y val="-8.10195214090834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СМИ 0,7%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58F-4664-B6AD-F2894CB843CB}"/>
                </c:ext>
              </c:extLst>
            </c:dLbl>
            <c:dLbl>
              <c:idx val="10"/>
              <c:layout>
                <c:manualLayout>
                  <c:x val="4.9039544117586015E-2"/>
                  <c:y val="4.62306173273542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долга 0%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58F-4664-B6AD-F2894CB843C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8F-4664-B6AD-F2894CB843CB}"/>
                </c:ext>
              </c:extLst>
            </c:dLbl>
            <c:dLbl>
              <c:idx val="12"/>
              <c:layout>
                <c:manualLayout>
                  <c:x val="1.9615817647034406E-2"/>
                  <c:y val="0.2297442516884548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оборона 0,2%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58F-4664-B6AD-F2894CB84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Лист5!$A$3:$M$3</c:f>
              <c:numCache>
                <c:formatCode>General</c:formatCode>
                <c:ptCount val="13"/>
                <c:pt idx="0">
                  <c:v>81738</c:v>
                </c:pt>
                <c:pt idx="1">
                  <c:v>6145.5</c:v>
                </c:pt>
                <c:pt idx="2">
                  <c:v>76247</c:v>
                </c:pt>
                <c:pt idx="3">
                  <c:v>60673.2</c:v>
                </c:pt>
                <c:pt idx="4">
                  <c:v>380040</c:v>
                </c:pt>
                <c:pt idx="5">
                  <c:v>12567.6</c:v>
                </c:pt>
                <c:pt idx="6">
                  <c:v>1260</c:v>
                </c:pt>
                <c:pt idx="7">
                  <c:v>16598.099999999999</c:v>
                </c:pt>
                <c:pt idx="8">
                  <c:v>20666.7</c:v>
                </c:pt>
                <c:pt idx="9">
                  <c:v>4885</c:v>
                </c:pt>
                <c:pt idx="10">
                  <c:v>0</c:v>
                </c:pt>
                <c:pt idx="11">
                  <c:v>0</c:v>
                </c:pt>
                <c:pt idx="12">
                  <c:v>1055.0999999999999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8F-4664-B6AD-F2894CB84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89143910202712E-2"/>
          <c:y val="0.13467592592592595"/>
          <c:w val="0.86960518233093209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v>Непрограммные мероприятия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44444444444418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86-42BE-BC71-82AD9B4F082C}"/>
                </c:ext>
              </c:extLst>
            </c:dLbl>
            <c:dLbl>
              <c:idx val="1"/>
              <c:layout>
                <c:manualLayout>
                  <c:x val="0.05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86-42BE-BC71-82AD9B4F082C}"/>
                </c:ext>
              </c:extLst>
            </c:dLbl>
            <c:dLbl>
              <c:idx val="2"/>
              <c:layout>
                <c:manualLayout>
                  <c:x val="4.999999999999994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86-42BE-BC71-82AD9B4F082C}"/>
                </c:ext>
              </c:extLst>
            </c:dLbl>
            <c:dLbl>
              <c:idx val="3"/>
              <c:layout>
                <c:manualLayout>
                  <c:x val="5.2777777777777778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86-42BE-BC71-82AD9B4F082C}"/>
                </c:ext>
              </c:extLst>
            </c:dLbl>
            <c:dLbl>
              <c:idx val="4"/>
              <c:layout>
                <c:manualLayout>
                  <c:x val="4.4444444444444446E-2"/>
                  <c:y val="-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86-42BE-BC71-82AD9B4F082C}"/>
                </c:ext>
              </c:extLst>
            </c:dLbl>
            <c:dLbl>
              <c:idx val="5"/>
              <c:layout>
                <c:manualLayout>
                  <c:x val="4.1666666666666567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86-42BE-BC71-82AD9B4F082C}"/>
                </c:ext>
              </c:extLst>
            </c:dLbl>
            <c:dLbl>
              <c:idx val="6"/>
              <c:layout>
                <c:manualLayout>
                  <c:x val="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186-42BE-BC71-82AD9B4F082C}"/>
                </c:ext>
              </c:extLst>
            </c:dLbl>
            <c:dLbl>
              <c:idx val="7"/>
              <c:layout>
                <c:manualLayout>
                  <c:x val="4.722222222222211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86-42BE-BC71-82AD9B4F082C}"/>
                </c:ext>
              </c:extLst>
            </c:dLbl>
            <c:dLbl>
              <c:idx val="8"/>
              <c:layout>
                <c:manualLayout>
                  <c:x val="4.722222222222222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186-42BE-BC71-82AD9B4F082C}"/>
                </c:ext>
              </c:extLst>
            </c:dLbl>
            <c:dLbl>
              <c:idx val="9"/>
              <c:layout>
                <c:manualLayout>
                  <c:x val="4.244694132334581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186-42BE-BC71-82AD9B4F082C}"/>
                </c:ext>
              </c:extLst>
            </c:dLbl>
            <c:dLbl>
              <c:idx val="10"/>
              <c:layout>
                <c:manualLayout>
                  <c:x val="3.9716423744904229E-2"/>
                  <c:y val="-1.8518336249635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49047858379393E-2"/>
                      <c:h val="3.6967774861475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186-42BE-BC71-82AD9B4F0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Лист11!$A$1:$K$1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Лист11!$A$6:$K$6</c:f>
              <c:numCache>
                <c:formatCode>0%</c:formatCode>
                <c:ptCount val="11"/>
                <c:pt idx="0">
                  <c:v>0.92769691700961499</c:v>
                </c:pt>
                <c:pt idx="1">
                  <c:v>0.92748152699433672</c:v>
                </c:pt>
                <c:pt idx="2">
                  <c:v>0.85317448505774496</c:v>
                </c:pt>
                <c:pt idx="3">
                  <c:v>0.89871497504504316</c:v>
                </c:pt>
                <c:pt idx="4">
                  <c:v>0.4758858584166748</c:v>
                </c:pt>
                <c:pt idx="5">
                  <c:v>0.91703961620551877</c:v>
                </c:pt>
                <c:pt idx="6">
                  <c:v>0.8464806922727558</c:v>
                </c:pt>
                <c:pt idx="7">
                  <c:v>0.88571798973047766</c:v>
                </c:pt>
                <c:pt idx="8">
                  <c:v>0.89273831080494903</c:v>
                </c:pt>
                <c:pt idx="9">
                  <c:v>0.85299834428946086</c:v>
                </c:pt>
                <c:pt idx="10">
                  <c:v>0.97340985266286961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86-42BE-BC71-82AD9B4F082C}"/>
            </c:ext>
          </c:extLst>
        </c:ser>
        <c:ser>
          <c:idx val="1"/>
          <c:order val="1"/>
          <c:tx>
            <c:v>Программные мероприятия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8.796296296296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186-42BE-BC71-82AD9B4F082C}"/>
                </c:ext>
              </c:extLst>
            </c:dLbl>
            <c:dLbl>
              <c:idx val="1"/>
              <c:layout>
                <c:manualLayout>
                  <c:x val="8.3333333333333332E-3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186-42BE-BC71-82AD9B4F082C}"/>
                </c:ext>
              </c:extLst>
            </c:dLbl>
            <c:dLbl>
              <c:idx val="2"/>
              <c:layout>
                <c:manualLayout>
                  <c:x val="0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186-42BE-BC71-82AD9B4F082C}"/>
                </c:ext>
              </c:extLst>
            </c:dLbl>
            <c:dLbl>
              <c:idx val="3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186-42BE-BC71-82AD9B4F082C}"/>
                </c:ext>
              </c:extLst>
            </c:dLbl>
            <c:dLbl>
              <c:idx val="4"/>
              <c:layout>
                <c:manualLayout>
                  <c:x val="-2.7777777777778798E-3"/>
                  <c:y val="-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186-42BE-BC71-82AD9B4F082C}"/>
                </c:ext>
              </c:extLst>
            </c:dLbl>
            <c:dLbl>
              <c:idx val="5"/>
              <c:layout>
                <c:manualLayout>
                  <c:x val="-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186-42BE-BC71-82AD9B4F082C}"/>
                </c:ext>
              </c:extLst>
            </c:dLbl>
            <c:dLbl>
              <c:idx val="6"/>
              <c:layout>
                <c:manualLayout>
                  <c:x val="-5.5555555555555558E-3"/>
                  <c:y val="-9.259259259259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186-42BE-BC71-82AD9B4F082C}"/>
                </c:ext>
              </c:extLst>
            </c:dLbl>
            <c:dLbl>
              <c:idx val="7"/>
              <c:layout>
                <c:manualLayout>
                  <c:x val="-1.0185067526415994E-16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186-42BE-BC71-82AD9B4F082C}"/>
                </c:ext>
              </c:extLst>
            </c:dLbl>
            <c:dLbl>
              <c:idx val="8"/>
              <c:layout>
                <c:manualLayout>
                  <c:x val="0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4186-42BE-BC71-82AD9B4F082C}"/>
                </c:ext>
              </c:extLst>
            </c:dLbl>
            <c:dLbl>
              <c:idx val="9"/>
              <c:layout>
                <c:manualLayout>
                  <c:x val="0"/>
                  <c:y val="-0.106481481481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4186-42BE-BC71-82AD9B4F082C}"/>
                </c:ext>
              </c:extLst>
            </c:dLbl>
            <c:dLbl>
              <c:idx val="10"/>
              <c:layout>
                <c:manualLayout>
                  <c:x val="0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4186-42BE-BC71-82AD9B4F0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Лист11!$A$1:$K$1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Лист11!$A$7:$K$7</c:f>
              <c:numCache>
                <c:formatCode>0%</c:formatCode>
                <c:ptCount val="11"/>
                <c:pt idx="0">
                  <c:v>7.2303082990385001E-2</c:v>
                </c:pt>
                <c:pt idx="1">
                  <c:v>7.2518473005663275E-2</c:v>
                </c:pt>
                <c:pt idx="2">
                  <c:v>0.14682551494225504</c:v>
                </c:pt>
                <c:pt idx="3">
                  <c:v>0.10128502495495682</c:v>
                </c:pt>
                <c:pt idx="4">
                  <c:v>0.52411414158332525</c:v>
                </c:pt>
                <c:pt idx="5">
                  <c:v>8.2960383794481299E-2</c:v>
                </c:pt>
                <c:pt idx="6">
                  <c:v>0.15351930772724409</c:v>
                </c:pt>
                <c:pt idx="7">
                  <c:v>0.11428201026952244</c:v>
                </c:pt>
                <c:pt idx="8">
                  <c:v>0.10726168919505095</c:v>
                </c:pt>
                <c:pt idx="9">
                  <c:v>0.14700165571053916</c:v>
                </c:pt>
                <c:pt idx="10">
                  <c:v>2.6590147337130336E-2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186-42BE-BC71-82AD9B4F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5698063"/>
        <c:axId val="1655698479"/>
      </c:barChart>
      <c:catAx>
        <c:axId val="165569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698479"/>
        <c:crosses val="autoZero"/>
        <c:auto val="1"/>
        <c:lblAlgn val="ctr"/>
        <c:lblOffset val="100"/>
        <c:noMultiLvlLbl val="0"/>
      </c:catAx>
      <c:valAx>
        <c:axId val="165569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5698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47265966754156E-2"/>
          <c:y val="0.89409667541557303"/>
          <c:w val="0.8928324584426945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63558266820733E-2"/>
          <c:y val="3.8903635944397601E-2"/>
          <c:w val="0.88930800032248525"/>
          <c:h val="0.4721071790993070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3085194375516956E-3"/>
                  <c:y val="-0.1712962962962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F4-409F-A7C0-274C683B6FC7}"/>
                </c:ext>
              </c:extLst>
            </c:dLbl>
            <c:dLbl>
              <c:idx val="1"/>
              <c:layout>
                <c:manualLayout>
                  <c:x val="0"/>
                  <c:y val="-0.240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F4-409F-A7C0-274C683B6FC7}"/>
                </c:ext>
              </c:extLst>
            </c:dLbl>
            <c:dLbl>
              <c:idx val="2"/>
              <c:layout>
                <c:manualLayout>
                  <c:x val="-3.3085194375516956E-3"/>
                  <c:y val="-0.29629629629629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F4-409F-A7C0-274C683B6FC7}"/>
                </c:ext>
              </c:extLst>
            </c:dLbl>
            <c:dLbl>
              <c:idx val="3"/>
              <c:layout>
                <c:manualLayout>
                  <c:x val="5.0506639218810892E-2"/>
                  <c:y val="-0.31311757531989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F4-409F-A7C0-274C683B6FC7}"/>
                </c:ext>
              </c:extLst>
            </c:dLbl>
            <c:dLbl>
              <c:idx val="4"/>
              <c:layout>
                <c:manualLayout>
                  <c:x val="1.9851116625310174E-2"/>
                  <c:y val="-0.18945119775435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F4-409F-A7C0-274C683B6FC7}"/>
                </c:ext>
              </c:extLst>
            </c:dLbl>
            <c:dLbl>
              <c:idx val="5"/>
              <c:layout>
                <c:manualLayout>
                  <c:x val="-6.0655488991062995E-17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F4-409F-A7C0-274C683B6FC7}"/>
                </c:ext>
              </c:extLst>
            </c:dLbl>
            <c:dLbl>
              <c:idx val="6"/>
              <c:layout>
                <c:manualLayout>
                  <c:x val="0"/>
                  <c:y val="-9.722222222222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F4-409F-A7C0-274C683B6FC7}"/>
                </c:ext>
              </c:extLst>
            </c:dLbl>
            <c:dLbl>
              <c:idx val="7"/>
              <c:layout>
                <c:manualLayout>
                  <c:x val="2.0859771169380526E-2"/>
                  <c:y val="-0.1111112348799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F4-409F-A7C0-274C683B6FC7}"/>
                </c:ext>
              </c:extLst>
            </c:dLbl>
            <c:dLbl>
              <c:idx val="8"/>
              <c:layout>
                <c:manualLayout>
                  <c:x val="3.2943862599699211E-2"/>
                  <c:y val="-0.11599855636042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F4-409F-A7C0-274C683B6FC7}"/>
                </c:ext>
              </c:extLst>
            </c:dLbl>
            <c:dLbl>
              <c:idx val="9"/>
              <c:layout>
                <c:manualLayout>
                  <c:x val="2.6468155500413443E-2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7F4-409F-A7C0-274C683B6FC7}"/>
                </c:ext>
              </c:extLst>
            </c:dLbl>
            <c:dLbl>
              <c:idx val="10"/>
              <c:layout>
                <c:manualLayout>
                  <c:x val="2.6468155500413565E-2"/>
                  <c:y val="-0.1018518518518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F4-409F-A7C0-274C683B6FC7}"/>
                </c:ext>
              </c:extLst>
            </c:dLbl>
            <c:dLbl>
              <c:idx val="11"/>
              <c:layout>
                <c:manualLayout>
                  <c:x val="3.3085194375516838E-2"/>
                  <c:y val="-0.10185185185185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F4-409F-A7C0-274C683B6FC7}"/>
                </c:ext>
              </c:extLst>
            </c:dLbl>
            <c:dLbl>
              <c:idx val="12"/>
              <c:layout>
                <c:manualLayout>
                  <c:x val="2.3159636062861869E-2"/>
                  <c:y val="-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7F4-409F-A7C0-274C683B6FC7}"/>
                </c:ext>
              </c:extLst>
            </c:dLbl>
            <c:dLbl>
              <c:idx val="13"/>
              <c:layout>
                <c:manualLayout>
                  <c:x val="1.3651877133105636E-2"/>
                  <c:y val="-9.549074277261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7F4-409F-A7C0-274C683B6FC7}"/>
                </c:ext>
              </c:extLst>
            </c:dLbl>
            <c:dLbl>
              <c:idx val="14"/>
              <c:layout>
                <c:manualLayout>
                  <c:x val="1.3651877133105802E-2"/>
                  <c:y val="-9.195404859584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7F4-409F-A7C0-274C683B6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Лист12!$B$1:$P$1</c:f>
              <c:strCache>
                <c:ptCount val="15"/>
                <c:pt idx="0">
                  <c:v>на 01.01.2012 (факт)</c:v>
                </c:pt>
                <c:pt idx="1">
                  <c:v>на 01.01.2013 (факт)</c:v>
                </c:pt>
                <c:pt idx="2">
                  <c:v>на 01.01.2014 (факт)</c:v>
                </c:pt>
                <c:pt idx="3">
                  <c:v>на 01.01.2015 (факт)</c:v>
                </c:pt>
                <c:pt idx="4">
                  <c:v>на 01.01.2016 (факт)</c:v>
                </c:pt>
                <c:pt idx="5">
                  <c:v>на 01.01.2017 (факт)</c:v>
                </c:pt>
                <c:pt idx="6">
                  <c:v>на 01.01.2018 (факт)</c:v>
                </c:pt>
                <c:pt idx="7">
                  <c:v>на 01.01.2018 (факт)</c:v>
                </c:pt>
                <c:pt idx="8">
                  <c:v>на 01.01.2019 (факт)</c:v>
                </c:pt>
                <c:pt idx="9">
                  <c:v>на 01.01.2020 (факт)</c:v>
                </c:pt>
                <c:pt idx="10">
                  <c:v>на 01.01.2021 (факт)</c:v>
                </c:pt>
                <c:pt idx="11">
                  <c:v>на 01.01.2022 (факт)</c:v>
                </c:pt>
                <c:pt idx="12">
                  <c:v>на 01.01.2023 (Факт)</c:v>
                </c:pt>
                <c:pt idx="13">
                  <c:v>на 01.01.2024 (План)</c:v>
                </c:pt>
                <c:pt idx="14">
                  <c:v>на 01.01.2025 (План)</c:v>
                </c:pt>
              </c:strCache>
            </c:strRef>
          </c:cat>
          <c:val>
            <c:numRef>
              <c:f>Лист12!$B$2:$P$2</c:f>
              <c:numCache>
                <c:formatCode>General</c:formatCode>
                <c:ptCount val="15"/>
                <c:pt idx="0">
                  <c:v>15997</c:v>
                </c:pt>
                <c:pt idx="1">
                  <c:v>23435</c:v>
                </c:pt>
                <c:pt idx="2">
                  <c:v>26000</c:v>
                </c:pt>
                <c:pt idx="3">
                  <c:v>5000</c:v>
                </c:pt>
                <c:pt idx="4">
                  <c:v>6000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F4-409F-A7C0-274C683B6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985519"/>
        <c:axId val="267988847"/>
        <c:axId val="0"/>
      </c:bar3DChart>
      <c:catAx>
        <c:axId val="26798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88847"/>
        <c:crosses val="autoZero"/>
        <c:auto val="1"/>
        <c:lblAlgn val="ctr"/>
        <c:lblOffset val="100"/>
        <c:noMultiLvlLbl val="0"/>
      </c:catAx>
      <c:valAx>
        <c:axId val="2679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85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7E58A-A186-49AC-BDC1-D79731CE0D1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59BE04-5FC5-448A-BA90-FC6F2CC4F4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Дефицит бюджета города Белокуриха 74 231,7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716E0D-4C4D-45C8-8544-A53C53B688E5}" type="sibTrans" cxnId="{1587B252-0D76-4982-9020-D564895CA8FE}">
      <dgm:prSet/>
      <dgm:spPr/>
      <dgm:t>
        <a:bodyPr/>
        <a:lstStyle/>
        <a:p>
          <a:endParaRPr lang="ru-RU"/>
        </a:p>
      </dgm:t>
    </dgm:pt>
    <dgm:pt modelId="{0D8848F3-7DB5-46D0-A82A-58AF70A68F5F}" type="parTrans" cxnId="{1587B252-0D76-4982-9020-D564895CA8FE}">
      <dgm:prSet/>
      <dgm:spPr/>
      <dgm:t>
        <a:bodyPr/>
        <a:lstStyle/>
        <a:p>
          <a:endParaRPr lang="ru-RU"/>
        </a:p>
      </dgm:t>
    </dgm:pt>
    <dgm:pt modelId="{ED0304D2-46FD-4FF5-9735-F34E3D7476D6}">
      <dgm:prSet phldrT="[Текст]"/>
      <dgm:spPr/>
      <dgm:t>
        <a:bodyPr/>
        <a:lstStyle/>
        <a:p>
          <a:pPr algn="ctr"/>
          <a:r>
            <a:rPr lang="ru-RU" dirty="0" smtClean="0"/>
            <a:t>Дефицит бюджета на 2024 год</a:t>
          </a:r>
          <a:endParaRPr lang="ru-RU" dirty="0"/>
        </a:p>
      </dgm:t>
    </dgm:pt>
    <dgm:pt modelId="{CC1DD430-53B2-4036-B2F9-8AAFA72E40DF}" type="sibTrans" cxnId="{FA7DF8C9-02E4-4C1B-9FDA-C2A3C4FB718C}">
      <dgm:prSet/>
      <dgm:spPr/>
      <dgm:t>
        <a:bodyPr/>
        <a:lstStyle/>
        <a:p>
          <a:endParaRPr lang="ru-RU"/>
        </a:p>
      </dgm:t>
    </dgm:pt>
    <dgm:pt modelId="{ECF150AB-19F6-4F18-98C2-1D4C7D6E6DDD}" type="parTrans" cxnId="{FA7DF8C9-02E4-4C1B-9FDA-C2A3C4FB718C}">
      <dgm:prSet/>
      <dgm:spPr/>
      <dgm:t>
        <a:bodyPr/>
        <a:lstStyle/>
        <a:p>
          <a:endParaRPr lang="ru-RU"/>
        </a:p>
      </dgm:t>
    </dgm:pt>
    <dgm:pt modelId="{C054C306-17D7-4378-9DF2-EDEE254B89DF}">
      <dgm:prSet phldrT="[Текст]"/>
      <dgm:spPr/>
      <dgm:t>
        <a:bodyPr/>
        <a:lstStyle/>
        <a:p>
          <a:pPr algn="l" defTabSz="889000"/>
          <a:r>
            <a:rPr lang="ru-RU" b="0" dirty="0" smtClean="0">
              <a:latin typeface="Times New Roman" pitchFamily="18" charset="0"/>
              <a:cs typeface="Times New Roman" pitchFamily="18" charset="0"/>
            </a:rPr>
            <a:t>Средства краевого бюджета  </a:t>
          </a:r>
          <a:r>
            <a:rPr lang="ru-RU" b="0" u="none" dirty="0" smtClean="0">
              <a:latin typeface="Times New Roman" pitchFamily="18" charset="0"/>
              <a:cs typeface="Times New Roman" pitchFamily="18" charset="0"/>
            </a:rPr>
            <a:t>368 935,1 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574A3C1-B33F-4857-BDC1-F1F238D3411B}" type="sibTrans" cxnId="{3418A011-C58D-402C-8F55-7AD3E073262A}">
      <dgm:prSet/>
      <dgm:spPr/>
      <dgm:t>
        <a:bodyPr/>
        <a:lstStyle/>
        <a:p>
          <a:endParaRPr lang="ru-RU"/>
        </a:p>
      </dgm:t>
    </dgm:pt>
    <dgm:pt modelId="{77B848EF-F052-4D45-B562-990D4C4A9D46}" type="parTrans" cxnId="{3418A011-C58D-402C-8F55-7AD3E073262A}">
      <dgm:prSet/>
      <dgm:spPr/>
      <dgm:t>
        <a:bodyPr/>
        <a:lstStyle/>
        <a:p>
          <a:endParaRPr lang="ru-RU"/>
        </a:p>
      </dgm:t>
    </dgm:pt>
    <dgm:pt modelId="{198F3F31-130D-4349-9DF2-4C247A1B6AC5}">
      <dgm:prSet phldrT="[Текст]"/>
      <dgm:spPr/>
      <dgm:t>
        <a:bodyPr/>
        <a:lstStyle/>
        <a:p>
          <a:pPr algn="l" defTabSz="963613"/>
          <a:r>
            <a:rPr lang="ru-RU" dirty="0" smtClean="0">
              <a:latin typeface="Times New Roman" pitchFamily="18" charset="0"/>
              <a:cs typeface="Times New Roman" pitchFamily="18" charset="0"/>
            </a:rPr>
            <a:t>На исполнение собственных расходных обязательств  471 575 тыс. руб.                                                                                                             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за счет источников финансирования дефицита бюджета 74231,7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223275-9917-4B44-B603-6FEDA7A3AB81}" type="sibTrans" cxnId="{EB9E16CF-A632-4BFD-A401-004B21B9FEF4}">
      <dgm:prSet/>
      <dgm:spPr/>
      <dgm:t>
        <a:bodyPr/>
        <a:lstStyle/>
        <a:p>
          <a:endParaRPr lang="ru-RU"/>
        </a:p>
      </dgm:t>
    </dgm:pt>
    <dgm:pt modelId="{7468B198-E581-43DF-9F54-2B5F04588A90}" type="parTrans" cxnId="{EB9E16CF-A632-4BFD-A401-004B21B9FEF4}">
      <dgm:prSet/>
      <dgm:spPr/>
      <dgm:t>
        <a:bodyPr/>
        <a:lstStyle/>
        <a:p>
          <a:endParaRPr lang="ru-RU"/>
        </a:p>
      </dgm:t>
    </dgm:pt>
    <dgm:pt modelId="{C807356C-3F4D-4122-A816-B6A044C4C483}">
      <dgm:prSet phldrT="[Текст]"/>
      <dgm:spPr/>
      <dgm:t>
        <a:bodyPr/>
        <a:lstStyle/>
        <a:p>
          <a:pPr algn="ctr"/>
          <a:r>
            <a:rPr lang="ru-RU" dirty="0" smtClean="0"/>
            <a:t>Расходы бюджета на 2024 год</a:t>
          </a:r>
          <a:endParaRPr lang="ru-RU" dirty="0"/>
        </a:p>
      </dgm:t>
    </dgm:pt>
    <dgm:pt modelId="{E6001992-DAFC-4CDF-8E52-6BC7B0A12706}" type="sibTrans" cxnId="{D4B7DB0B-2B6F-4B86-B1ED-06CEC576E746}">
      <dgm:prSet/>
      <dgm:spPr/>
      <dgm:t>
        <a:bodyPr/>
        <a:lstStyle/>
        <a:p>
          <a:endParaRPr lang="ru-RU"/>
        </a:p>
      </dgm:t>
    </dgm:pt>
    <dgm:pt modelId="{B1D30605-9F4E-4C4C-A185-A7B7963F1817}" type="parTrans" cxnId="{D4B7DB0B-2B6F-4B86-B1ED-06CEC576E746}">
      <dgm:prSet/>
      <dgm:spPr/>
      <dgm:t>
        <a:bodyPr/>
        <a:lstStyle/>
        <a:p>
          <a:endParaRPr lang="ru-RU"/>
        </a:p>
      </dgm:t>
    </dgm:pt>
    <dgm:pt modelId="{AC7F45CE-513E-43F0-B44F-ECDC5DB4D60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Всего 766 278,4 тыс. руб. в том числе: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152910-DDE1-4D00-8A04-C3192F15390E}" type="sibTrans" cxnId="{F2B8E3BA-487C-4F44-94A4-D52131047AEC}">
      <dgm:prSet/>
      <dgm:spPr/>
      <dgm:t>
        <a:bodyPr/>
        <a:lstStyle/>
        <a:p>
          <a:endParaRPr lang="ru-RU"/>
        </a:p>
      </dgm:t>
    </dgm:pt>
    <dgm:pt modelId="{8F81EBC1-B336-475C-B0AA-59A0949C1FDF}" type="parTrans" cxnId="{F2B8E3BA-487C-4F44-94A4-D52131047AEC}">
      <dgm:prSet/>
      <dgm:spPr/>
      <dgm:t>
        <a:bodyPr/>
        <a:lstStyle/>
        <a:p>
          <a:endParaRPr lang="ru-RU"/>
        </a:p>
      </dgm:t>
    </dgm:pt>
    <dgm:pt modelId="{5A4B7CF9-DB47-4F5F-8518-1F34DCC08D2C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Доходы бюджета на 2024год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65428B9-4DDB-4027-B7E6-4DE13C5F0ACE}" type="sibTrans" cxnId="{2DE0C310-28E8-42CB-91C4-91F39B1F43A5}">
      <dgm:prSet/>
      <dgm:spPr/>
      <dgm:t>
        <a:bodyPr/>
        <a:lstStyle/>
        <a:p>
          <a:endParaRPr lang="ru-RU"/>
        </a:p>
      </dgm:t>
    </dgm:pt>
    <dgm:pt modelId="{61EA2F2C-8A89-4021-8F71-90A0BE5E87A6}" type="parTrans" cxnId="{2DE0C310-28E8-42CB-91C4-91F39B1F43A5}">
      <dgm:prSet/>
      <dgm:spPr/>
      <dgm:t>
        <a:bodyPr/>
        <a:lstStyle/>
        <a:p>
          <a:endParaRPr lang="ru-RU"/>
        </a:p>
      </dgm:t>
    </dgm:pt>
    <dgm:pt modelId="{03D64843-4DE2-4632-8EDD-533FFF834D1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 277 976,0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740D55-46F8-48B5-B771-1AC226054586}" type="parTrans" cxnId="{58C7550B-4C1F-4DD8-A9D8-E1F498816283}">
      <dgm:prSet/>
      <dgm:spPr/>
      <dgm:t>
        <a:bodyPr/>
        <a:lstStyle/>
        <a:p>
          <a:endParaRPr lang="ru-RU"/>
        </a:p>
      </dgm:t>
    </dgm:pt>
    <dgm:pt modelId="{8ED206D3-35C9-442E-AACA-41A68DD1ED81}" type="sibTrans" cxnId="{58C7550B-4C1F-4DD8-A9D8-E1F498816283}">
      <dgm:prSet/>
      <dgm:spPr/>
      <dgm:t>
        <a:bodyPr/>
        <a:lstStyle/>
        <a:p>
          <a:endParaRPr lang="ru-RU"/>
        </a:p>
      </dgm:t>
    </dgm:pt>
    <dgm:pt modelId="{77C51028-3D55-47D8-A7C6-B8E52DE4BF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  119 367,3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181C90B-E666-40E6-AD07-6846CB814123}" type="parTrans" cxnId="{503625CF-DC04-4DAE-9144-DC8F3D5081F0}">
      <dgm:prSet/>
      <dgm:spPr/>
      <dgm:t>
        <a:bodyPr/>
        <a:lstStyle/>
        <a:p>
          <a:endParaRPr lang="ru-RU"/>
        </a:p>
      </dgm:t>
    </dgm:pt>
    <dgm:pt modelId="{958C1BE4-0E18-469C-A22B-1B92A565A5C9}" type="sibTrans" cxnId="{503625CF-DC04-4DAE-9144-DC8F3D5081F0}">
      <dgm:prSet/>
      <dgm:spPr/>
      <dgm:t>
        <a:bodyPr/>
        <a:lstStyle/>
        <a:p>
          <a:endParaRPr lang="ru-RU"/>
        </a:p>
      </dgm:t>
    </dgm:pt>
    <dgm:pt modelId="{BBC749E4-7B3C-43EE-B02F-EFB26DA4298A}">
      <dgm:prSet phldrT="[Текст]"/>
      <dgm:spPr/>
      <dgm:t>
        <a:bodyPr/>
        <a:lstStyle/>
        <a:p>
          <a:r>
            <a:rPr lang="ru-RU" b="0" u="none" dirty="0" smtClean="0">
              <a:latin typeface="Times New Roman" pitchFamily="18" charset="0"/>
              <a:cs typeface="Times New Roman" pitchFamily="18" charset="0"/>
            </a:rPr>
            <a:t>Средства краевого бюджета 368 935,1 тыс. руб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1FF29BF1-1AB3-438A-82D6-64A131109D64}" type="parTrans" cxnId="{EEE2B6B4-FA41-4BFD-AACC-BCAA5A3F6B1C}">
      <dgm:prSet/>
      <dgm:spPr/>
      <dgm:t>
        <a:bodyPr/>
        <a:lstStyle/>
        <a:p>
          <a:endParaRPr lang="ru-RU"/>
        </a:p>
      </dgm:t>
    </dgm:pt>
    <dgm:pt modelId="{A22A5377-1A76-4776-9F3A-7346ACC14301}" type="sibTrans" cxnId="{EEE2B6B4-FA41-4BFD-AACC-BCAA5A3F6B1C}">
      <dgm:prSet/>
      <dgm:spPr/>
      <dgm:t>
        <a:bodyPr/>
        <a:lstStyle/>
        <a:p>
          <a:endParaRPr lang="ru-RU"/>
        </a:p>
      </dgm:t>
    </dgm:pt>
    <dgm:pt modelId="{F23CB805-1DEF-473D-85AA-FFE9591B526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остатки средств на счетах бюджета 74 231,7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619647-AF9B-48FC-81F7-0E2E3E601444}" type="parTrans" cxnId="{DB6E09C5-065A-4EB4-BF25-BE8F36B1896A}">
      <dgm:prSet/>
      <dgm:spPr/>
      <dgm:t>
        <a:bodyPr/>
        <a:lstStyle/>
        <a:p>
          <a:endParaRPr lang="ru-RU"/>
        </a:p>
      </dgm:t>
    </dgm:pt>
    <dgm:pt modelId="{A380A843-CFA2-478E-9D25-C6E1FEEF4972}" type="sibTrans" cxnId="{DB6E09C5-065A-4EB4-BF25-BE8F36B1896A}">
      <dgm:prSet/>
      <dgm:spPr/>
      <dgm:t>
        <a:bodyPr/>
        <a:lstStyle/>
        <a:p>
          <a:endParaRPr lang="ru-RU"/>
        </a:p>
      </dgm:t>
    </dgm:pt>
    <dgm:pt modelId="{8AAA6F1B-D522-4624-A717-8BA113A1E8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Источники финансирования дефицита бюджета: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F82078-DF1A-43DA-86F0-4DC5A920D003}" type="parTrans" cxnId="{0F96DFCC-4BF2-4702-A15E-6029C1BC3910}">
      <dgm:prSet/>
      <dgm:spPr/>
      <dgm:t>
        <a:bodyPr/>
        <a:lstStyle/>
        <a:p>
          <a:endParaRPr lang="ru-RU"/>
        </a:p>
      </dgm:t>
    </dgm:pt>
    <dgm:pt modelId="{805EC3A6-A181-481E-B777-269BF5E977DC}" type="sibTrans" cxnId="{0F96DFCC-4BF2-4702-A15E-6029C1BC3910}">
      <dgm:prSet/>
      <dgm:spPr/>
      <dgm:t>
        <a:bodyPr/>
        <a:lstStyle/>
        <a:p>
          <a:endParaRPr lang="ru-RU"/>
        </a:p>
      </dgm:t>
    </dgm:pt>
    <dgm:pt modelId="{8DAFACF0-4872-4998-AFFF-7F7992E78F5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заемные средства в банках 0 тыс.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64A0C-E790-400A-A56A-FA1A1D0D077B}" type="parTrans" cxnId="{E4CD2F8E-38F2-4BBF-A0B9-C6B3E5DAEB88}">
      <dgm:prSet/>
      <dgm:spPr/>
      <dgm:t>
        <a:bodyPr/>
        <a:lstStyle/>
        <a:p>
          <a:endParaRPr lang="ru-RU"/>
        </a:p>
      </dgm:t>
    </dgm:pt>
    <dgm:pt modelId="{858176BE-2B64-4C41-B293-579F485B982B}" type="sibTrans" cxnId="{E4CD2F8E-38F2-4BBF-A0B9-C6B3E5DAEB88}">
      <dgm:prSet/>
      <dgm:spPr/>
      <dgm:t>
        <a:bodyPr/>
        <a:lstStyle/>
        <a:p>
          <a:endParaRPr lang="ru-RU"/>
        </a:p>
      </dgm:t>
    </dgm:pt>
    <dgm:pt modelId="{700FEDD4-4CBB-456A-9D63-AAF1E283E475}" type="pres">
      <dgm:prSet presAssocID="{0847E58A-A186-49AC-BDC1-D79731CE0D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B881C-E80C-47FB-9FFB-693F414E6A5D}" type="pres">
      <dgm:prSet presAssocID="{5A4B7CF9-DB47-4F5F-8518-1F34DCC08D2C}" presName="parentLin" presStyleCnt="0"/>
      <dgm:spPr/>
    </dgm:pt>
    <dgm:pt modelId="{E98CFEC3-8A73-4A7A-85C8-924DDBE0A83E}" type="pres">
      <dgm:prSet presAssocID="{5A4B7CF9-DB47-4F5F-8518-1F34DCC08D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03D3AA-1582-429A-ADE6-19917ABFDA83}" type="pres">
      <dgm:prSet presAssocID="{5A4B7CF9-DB47-4F5F-8518-1F34DCC08D2C}" presName="parentText" presStyleLbl="node1" presStyleIdx="0" presStyleCnt="3" custAng="0" custScaleX="128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D07C-3DD3-45EE-A176-CDBFBD099F6D}" type="pres">
      <dgm:prSet presAssocID="{5A4B7CF9-DB47-4F5F-8518-1F34DCC08D2C}" presName="negativeSpace" presStyleCnt="0"/>
      <dgm:spPr/>
    </dgm:pt>
    <dgm:pt modelId="{FB629D46-9CA8-45B8-9A7F-3E0829CDEADD}" type="pres">
      <dgm:prSet presAssocID="{5A4B7CF9-DB47-4F5F-8518-1F34DCC08D2C}" presName="childText" presStyleLbl="conFgAcc1" presStyleIdx="0" presStyleCnt="3" custLinFactNeighborY="5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D83B-2E8D-4BD1-BA02-4D27FD202D5B}" type="pres">
      <dgm:prSet presAssocID="{E65428B9-4DDB-4027-B7E6-4DE13C5F0ACE}" presName="spaceBetweenRectangles" presStyleCnt="0"/>
      <dgm:spPr/>
    </dgm:pt>
    <dgm:pt modelId="{00015715-18BB-451C-8EBC-2C80D17990F0}" type="pres">
      <dgm:prSet presAssocID="{C807356C-3F4D-4122-A816-B6A044C4C483}" presName="parentLin" presStyleCnt="0"/>
      <dgm:spPr/>
    </dgm:pt>
    <dgm:pt modelId="{61D1ABB0-BACD-4DCB-B490-5ACBC8A80A4C}" type="pres">
      <dgm:prSet presAssocID="{C807356C-3F4D-4122-A816-B6A044C4C4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454F13-04AA-4A7F-8701-006043F2C225}" type="pres">
      <dgm:prSet presAssocID="{C807356C-3F4D-4122-A816-B6A044C4C483}" presName="parentText" presStyleLbl="node1" presStyleIdx="1" presStyleCnt="3" custScaleX="128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1343-A9F8-4D29-A506-09F2EAFB9043}" type="pres">
      <dgm:prSet presAssocID="{C807356C-3F4D-4122-A816-B6A044C4C483}" presName="negativeSpace" presStyleCnt="0"/>
      <dgm:spPr/>
    </dgm:pt>
    <dgm:pt modelId="{0DC54EE6-42FE-4034-ADC0-A3894EDC8F2E}" type="pres">
      <dgm:prSet presAssocID="{C807356C-3F4D-4122-A816-B6A044C4C483}" presName="childText" presStyleLbl="conFgAcc1" presStyleIdx="1" presStyleCnt="3" custLinFactNeighborX="1963" custLinFactNeighborY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8D485-033E-4E9B-A87E-58F196CED86E}" type="pres">
      <dgm:prSet presAssocID="{E6001992-DAFC-4CDF-8E52-6BC7B0A12706}" presName="spaceBetweenRectangles" presStyleCnt="0"/>
      <dgm:spPr/>
    </dgm:pt>
    <dgm:pt modelId="{746CCEE0-F6D2-4CDA-80E2-B45A034001C1}" type="pres">
      <dgm:prSet presAssocID="{ED0304D2-46FD-4FF5-9735-F34E3D7476D6}" presName="parentLin" presStyleCnt="0"/>
      <dgm:spPr/>
    </dgm:pt>
    <dgm:pt modelId="{6C8070DC-E6E1-4BA8-AF48-6814B6051F49}" type="pres">
      <dgm:prSet presAssocID="{ED0304D2-46FD-4FF5-9735-F34E3D7476D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246166-7F70-4330-A0C3-B54FF9D65D37}" type="pres">
      <dgm:prSet presAssocID="{ED0304D2-46FD-4FF5-9735-F34E3D7476D6}" presName="parentText" presStyleLbl="node1" presStyleIdx="2" presStyleCnt="3" custScaleX="125917" custLinFactNeighborX="29025" custLinFactNeighborY="-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8210-B82E-4471-9AC9-696FAD702BFA}" type="pres">
      <dgm:prSet presAssocID="{ED0304D2-46FD-4FF5-9735-F34E3D7476D6}" presName="negativeSpace" presStyleCnt="0"/>
      <dgm:spPr/>
    </dgm:pt>
    <dgm:pt modelId="{72D2DA34-57E9-467D-89D3-6C126BEF9132}" type="pres">
      <dgm:prSet presAssocID="{ED0304D2-46FD-4FF5-9735-F34E3D7476D6}" presName="childText" presStyleLbl="conFgAcc1" presStyleIdx="2" presStyleCnt="3" custLinFactNeighborY="-10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4520B-0288-4C6B-9A6F-D78554C3261C}" type="presOf" srcId="{198F3F31-130D-4349-9DF2-4C247A1B6AC5}" destId="{0DC54EE6-42FE-4034-ADC0-A3894EDC8F2E}" srcOrd="0" destOrd="0" presId="urn:microsoft.com/office/officeart/2005/8/layout/list1"/>
    <dgm:cxn modelId="{94647974-47B1-4440-A0A0-2E680DE99E9C}" type="presOf" srcId="{0847E58A-A186-49AC-BDC1-D79731CE0D1E}" destId="{700FEDD4-4CBB-456A-9D63-AAF1E283E475}" srcOrd="0" destOrd="0" presId="urn:microsoft.com/office/officeart/2005/8/layout/list1"/>
    <dgm:cxn modelId="{613E992E-FDEB-4081-9700-E42D23589039}" type="presOf" srcId="{5A4B7CF9-DB47-4F5F-8518-1F34DCC08D2C}" destId="{3203D3AA-1582-429A-ADE6-19917ABFDA83}" srcOrd="1" destOrd="0" presId="urn:microsoft.com/office/officeart/2005/8/layout/list1"/>
    <dgm:cxn modelId="{6F99F387-B286-4925-A6D3-1F071A5F385A}" type="presOf" srcId="{ED0304D2-46FD-4FF5-9735-F34E3D7476D6}" destId="{6C8070DC-E6E1-4BA8-AF48-6814B6051F49}" srcOrd="0" destOrd="0" presId="urn:microsoft.com/office/officeart/2005/8/layout/list1"/>
    <dgm:cxn modelId="{D472F613-885A-4301-BF3A-B1294CB63CA7}" type="presOf" srcId="{03D64843-4DE2-4632-8EDD-533FFF834D14}" destId="{FB629D46-9CA8-45B8-9A7F-3E0829CDEADD}" srcOrd="0" destOrd="1" presId="urn:microsoft.com/office/officeart/2005/8/layout/list1"/>
    <dgm:cxn modelId="{F4D527ED-31DC-4895-9186-9183F5DAC745}" type="presOf" srcId="{77C51028-3D55-47D8-A7C6-B8E52DE4BF07}" destId="{FB629D46-9CA8-45B8-9A7F-3E0829CDEADD}" srcOrd="0" destOrd="2" presId="urn:microsoft.com/office/officeart/2005/8/layout/list1"/>
    <dgm:cxn modelId="{B369B283-215E-4D41-B204-DE40D4AC5B39}" type="presOf" srcId="{BBC749E4-7B3C-43EE-B02F-EFB26DA4298A}" destId="{FB629D46-9CA8-45B8-9A7F-3E0829CDEADD}" srcOrd="0" destOrd="3" presId="urn:microsoft.com/office/officeart/2005/8/layout/list1"/>
    <dgm:cxn modelId="{CE05A08A-DBC2-4173-A2C2-82BBF70747ED}" type="presOf" srcId="{8DAFACF0-4872-4998-AFFF-7F7992E78F50}" destId="{72D2DA34-57E9-467D-89D3-6C126BEF9132}" srcOrd="0" destOrd="3" presId="urn:microsoft.com/office/officeart/2005/8/layout/list1"/>
    <dgm:cxn modelId="{E4CD2F8E-38F2-4BBF-A0B9-C6B3E5DAEB88}" srcId="{8AAA6F1B-D522-4624-A717-8BA113A1E889}" destId="{8DAFACF0-4872-4998-AFFF-7F7992E78F50}" srcOrd="1" destOrd="0" parTransId="{1BD64A0C-E790-400A-A56A-FA1A1D0D077B}" sibTransId="{858176BE-2B64-4C41-B293-579F485B982B}"/>
    <dgm:cxn modelId="{1601C0DD-F7E4-48E2-AA3C-B3BC0A876C21}" type="presOf" srcId="{EE59BE04-5FC5-448A-BA90-FC6F2CC4F49F}" destId="{72D2DA34-57E9-467D-89D3-6C126BEF9132}" srcOrd="0" destOrd="0" presId="urn:microsoft.com/office/officeart/2005/8/layout/list1"/>
    <dgm:cxn modelId="{0F96DFCC-4BF2-4702-A15E-6029C1BC3910}" srcId="{ED0304D2-46FD-4FF5-9735-F34E3D7476D6}" destId="{8AAA6F1B-D522-4624-A717-8BA113A1E889}" srcOrd="1" destOrd="0" parTransId="{FAF82078-DF1A-43DA-86F0-4DC5A920D003}" sibTransId="{805EC3A6-A181-481E-B777-269BF5E977DC}"/>
    <dgm:cxn modelId="{0D6EC734-6A38-41FC-82E5-29E99ECCE951}" type="presOf" srcId="{C807356C-3F4D-4122-A816-B6A044C4C483}" destId="{61D1ABB0-BACD-4DCB-B490-5ACBC8A80A4C}" srcOrd="0" destOrd="0" presId="urn:microsoft.com/office/officeart/2005/8/layout/list1"/>
    <dgm:cxn modelId="{FA7DF8C9-02E4-4C1B-9FDA-C2A3C4FB718C}" srcId="{0847E58A-A186-49AC-BDC1-D79731CE0D1E}" destId="{ED0304D2-46FD-4FF5-9735-F34E3D7476D6}" srcOrd="2" destOrd="0" parTransId="{ECF150AB-19F6-4F18-98C2-1D4C7D6E6DDD}" sibTransId="{CC1DD430-53B2-4036-B2F9-8AAFA72E40DF}"/>
    <dgm:cxn modelId="{2DE0C310-28E8-42CB-91C4-91F39B1F43A5}" srcId="{0847E58A-A186-49AC-BDC1-D79731CE0D1E}" destId="{5A4B7CF9-DB47-4F5F-8518-1F34DCC08D2C}" srcOrd="0" destOrd="0" parTransId="{61EA2F2C-8A89-4021-8F71-90A0BE5E87A6}" sibTransId="{E65428B9-4DDB-4027-B7E6-4DE13C5F0ACE}"/>
    <dgm:cxn modelId="{F2B8E3BA-487C-4F44-94A4-D52131047AEC}" srcId="{5A4B7CF9-DB47-4F5F-8518-1F34DCC08D2C}" destId="{AC7F45CE-513E-43F0-B44F-ECDC5DB4D604}" srcOrd="0" destOrd="0" parTransId="{8F81EBC1-B336-475C-B0AA-59A0949C1FDF}" sibTransId="{85152910-DDE1-4D00-8A04-C3192F15390E}"/>
    <dgm:cxn modelId="{3418A011-C58D-402C-8F55-7AD3E073262A}" srcId="{C807356C-3F4D-4122-A816-B6A044C4C483}" destId="{C054C306-17D7-4378-9DF2-EDEE254B89DF}" srcOrd="1" destOrd="0" parTransId="{77B848EF-F052-4D45-B562-990D4C4A9D46}" sibTransId="{9574A3C1-B33F-4857-BDC1-F1F238D3411B}"/>
    <dgm:cxn modelId="{27559045-7ED3-45F8-B0F0-28CD772B756F}" type="presOf" srcId="{C054C306-17D7-4378-9DF2-EDEE254B89DF}" destId="{0DC54EE6-42FE-4034-ADC0-A3894EDC8F2E}" srcOrd="0" destOrd="1" presId="urn:microsoft.com/office/officeart/2005/8/layout/list1"/>
    <dgm:cxn modelId="{CFFC657E-7D2D-4B5F-AB76-94691688DB7F}" type="presOf" srcId="{ED0304D2-46FD-4FF5-9735-F34E3D7476D6}" destId="{2C246166-7F70-4330-A0C3-B54FF9D65D37}" srcOrd="1" destOrd="0" presId="urn:microsoft.com/office/officeart/2005/8/layout/list1"/>
    <dgm:cxn modelId="{D4B7DB0B-2B6F-4B86-B1ED-06CEC576E746}" srcId="{0847E58A-A186-49AC-BDC1-D79731CE0D1E}" destId="{C807356C-3F4D-4122-A816-B6A044C4C483}" srcOrd="1" destOrd="0" parTransId="{B1D30605-9F4E-4C4C-A185-A7B7963F1817}" sibTransId="{E6001992-DAFC-4CDF-8E52-6BC7B0A12706}"/>
    <dgm:cxn modelId="{FBE8D088-236D-4E26-B193-07E418B55BD2}" type="presOf" srcId="{F23CB805-1DEF-473D-85AA-FFE9591B5264}" destId="{72D2DA34-57E9-467D-89D3-6C126BEF9132}" srcOrd="0" destOrd="2" presId="urn:microsoft.com/office/officeart/2005/8/layout/list1"/>
    <dgm:cxn modelId="{EEE2B6B4-FA41-4BFD-AACC-BCAA5A3F6B1C}" srcId="{5A4B7CF9-DB47-4F5F-8518-1F34DCC08D2C}" destId="{BBC749E4-7B3C-43EE-B02F-EFB26DA4298A}" srcOrd="3" destOrd="0" parTransId="{1FF29BF1-1AB3-438A-82D6-64A131109D64}" sibTransId="{A22A5377-1A76-4776-9F3A-7346ACC14301}"/>
    <dgm:cxn modelId="{DB6E09C5-065A-4EB4-BF25-BE8F36B1896A}" srcId="{8AAA6F1B-D522-4624-A717-8BA113A1E889}" destId="{F23CB805-1DEF-473D-85AA-FFE9591B5264}" srcOrd="0" destOrd="0" parTransId="{1D619647-AF9B-48FC-81F7-0E2E3E601444}" sibTransId="{A380A843-CFA2-478E-9D25-C6E1FEEF4972}"/>
    <dgm:cxn modelId="{A9F96BAB-91E8-43B7-B6AA-07E3992161DF}" type="presOf" srcId="{AC7F45CE-513E-43F0-B44F-ECDC5DB4D604}" destId="{FB629D46-9CA8-45B8-9A7F-3E0829CDEADD}" srcOrd="0" destOrd="0" presId="urn:microsoft.com/office/officeart/2005/8/layout/list1"/>
    <dgm:cxn modelId="{1587B252-0D76-4982-9020-D564895CA8FE}" srcId="{ED0304D2-46FD-4FF5-9735-F34E3D7476D6}" destId="{EE59BE04-5FC5-448A-BA90-FC6F2CC4F49F}" srcOrd="0" destOrd="0" parTransId="{0D8848F3-7DB5-46D0-A82A-58AF70A68F5F}" sibTransId="{4F716E0D-4C4D-45C8-8544-A53C53B688E5}"/>
    <dgm:cxn modelId="{358FC439-183B-46CA-9FF0-B5B54F22EE61}" type="presOf" srcId="{C807356C-3F4D-4122-A816-B6A044C4C483}" destId="{B8454F13-04AA-4A7F-8701-006043F2C225}" srcOrd="1" destOrd="0" presId="urn:microsoft.com/office/officeart/2005/8/layout/list1"/>
    <dgm:cxn modelId="{EB9E16CF-A632-4BFD-A401-004B21B9FEF4}" srcId="{C807356C-3F4D-4122-A816-B6A044C4C483}" destId="{198F3F31-130D-4349-9DF2-4C247A1B6AC5}" srcOrd="0" destOrd="0" parTransId="{7468B198-E581-43DF-9F54-2B5F04588A90}" sibTransId="{88223275-9917-4B44-B603-6FEDA7A3AB81}"/>
    <dgm:cxn modelId="{F3B91805-48F5-485F-BE2C-D7E805363195}" type="presOf" srcId="{8AAA6F1B-D522-4624-A717-8BA113A1E889}" destId="{72D2DA34-57E9-467D-89D3-6C126BEF9132}" srcOrd="0" destOrd="1" presId="urn:microsoft.com/office/officeart/2005/8/layout/list1"/>
    <dgm:cxn modelId="{58C7550B-4C1F-4DD8-A9D8-E1F498816283}" srcId="{5A4B7CF9-DB47-4F5F-8518-1F34DCC08D2C}" destId="{03D64843-4DE2-4632-8EDD-533FFF834D14}" srcOrd="1" destOrd="0" parTransId="{7B740D55-46F8-48B5-B771-1AC226054586}" sibTransId="{8ED206D3-35C9-442E-AACA-41A68DD1ED81}"/>
    <dgm:cxn modelId="{7F84F62D-741A-4FCD-B214-9AAA2005A25D}" type="presOf" srcId="{5A4B7CF9-DB47-4F5F-8518-1F34DCC08D2C}" destId="{E98CFEC3-8A73-4A7A-85C8-924DDBE0A83E}" srcOrd="0" destOrd="0" presId="urn:microsoft.com/office/officeart/2005/8/layout/list1"/>
    <dgm:cxn modelId="{503625CF-DC04-4DAE-9144-DC8F3D5081F0}" srcId="{5A4B7CF9-DB47-4F5F-8518-1F34DCC08D2C}" destId="{77C51028-3D55-47D8-A7C6-B8E52DE4BF07}" srcOrd="2" destOrd="0" parTransId="{5181C90B-E666-40E6-AD07-6846CB814123}" sibTransId="{958C1BE4-0E18-469C-A22B-1B92A565A5C9}"/>
    <dgm:cxn modelId="{694D8F7F-DF49-4F75-A1DA-69D13401C4F0}" type="presParOf" srcId="{700FEDD4-4CBB-456A-9D63-AAF1E283E475}" destId="{A22B881C-E80C-47FB-9FFB-693F414E6A5D}" srcOrd="0" destOrd="0" presId="urn:microsoft.com/office/officeart/2005/8/layout/list1"/>
    <dgm:cxn modelId="{552865D2-A7C5-46F0-AD4C-0FE01201D8A6}" type="presParOf" srcId="{A22B881C-E80C-47FB-9FFB-693F414E6A5D}" destId="{E98CFEC3-8A73-4A7A-85C8-924DDBE0A83E}" srcOrd="0" destOrd="0" presId="urn:microsoft.com/office/officeart/2005/8/layout/list1"/>
    <dgm:cxn modelId="{56688739-70CF-4041-8A0D-A80BCD1E6357}" type="presParOf" srcId="{A22B881C-E80C-47FB-9FFB-693F414E6A5D}" destId="{3203D3AA-1582-429A-ADE6-19917ABFDA83}" srcOrd="1" destOrd="0" presId="urn:microsoft.com/office/officeart/2005/8/layout/list1"/>
    <dgm:cxn modelId="{EA6D667E-7036-4526-B8C6-2D8F32938316}" type="presParOf" srcId="{700FEDD4-4CBB-456A-9D63-AAF1E283E475}" destId="{53E9D07C-3DD3-45EE-A176-CDBFBD099F6D}" srcOrd="1" destOrd="0" presId="urn:microsoft.com/office/officeart/2005/8/layout/list1"/>
    <dgm:cxn modelId="{93A11F5B-8915-456D-9249-A633292F586C}" type="presParOf" srcId="{700FEDD4-4CBB-456A-9D63-AAF1E283E475}" destId="{FB629D46-9CA8-45B8-9A7F-3E0829CDEADD}" srcOrd="2" destOrd="0" presId="urn:microsoft.com/office/officeart/2005/8/layout/list1"/>
    <dgm:cxn modelId="{68EBEBB0-03F8-45CE-AC98-7B1BA47F860A}" type="presParOf" srcId="{700FEDD4-4CBB-456A-9D63-AAF1E283E475}" destId="{80CDD83B-2E8D-4BD1-BA02-4D27FD202D5B}" srcOrd="3" destOrd="0" presId="urn:microsoft.com/office/officeart/2005/8/layout/list1"/>
    <dgm:cxn modelId="{92BE0832-3BF8-4A65-A2CD-CC7E52FAF270}" type="presParOf" srcId="{700FEDD4-4CBB-456A-9D63-AAF1E283E475}" destId="{00015715-18BB-451C-8EBC-2C80D17990F0}" srcOrd="4" destOrd="0" presId="urn:microsoft.com/office/officeart/2005/8/layout/list1"/>
    <dgm:cxn modelId="{55BC44B7-DEB8-4172-80ED-CD24ED9A7514}" type="presParOf" srcId="{00015715-18BB-451C-8EBC-2C80D17990F0}" destId="{61D1ABB0-BACD-4DCB-B490-5ACBC8A80A4C}" srcOrd="0" destOrd="0" presId="urn:microsoft.com/office/officeart/2005/8/layout/list1"/>
    <dgm:cxn modelId="{F544E5BC-DB31-4165-B244-54F727027F83}" type="presParOf" srcId="{00015715-18BB-451C-8EBC-2C80D17990F0}" destId="{B8454F13-04AA-4A7F-8701-006043F2C225}" srcOrd="1" destOrd="0" presId="urn:microsoft.com/office/officeart/2005/8/layout/list1"/>
    <dgm:cxn modelId="{BCF823E4-D25C-433C-95A5-230DB73E187B}" type="presParOf" srcId="{700FEDD4-4CBB-456A-9D63-AAF1E283E475}" destId="{56121343-A9F8-4D29-A506-09F2EAFB9043}" srcOrd="5" destOrd="0" presId="urn:microsoft.com/office/officeart/2005/8/layout/list1"/>
    <dgm:cxn modelId="{3395C44D-D34F-4EA3-9EF2-7972B7C72DE7}" type="presParOf" srcId="{700FEDD4-4CBB-456A-9D63-AAF1E283E475}" destId="{0DC54EE6-42FE-4034-ADC0-A3894EDC8F2E}" srcOrd="6" destOrd="0" presId="urn:microsoft.com/office/officeart/2005/8/layout/list1"/>
    <dgm:cxn modelId="{8E025E4C-52D2-47A2-8985-5709BA63E84A}" type="presParOf" srcId="{700FEDD4-4CBB-456A-9D63-AAF1E283E475}" destId="{B738D485-033E-4E9B-A87E-58F196CED86E}" srcOrd="7" destOrd="0" presId="urn:microsoft.com/office/officeart/2005/8/layout/list1"/>
    <dgm:cxn modelId="{FCBE1253-E051-4A11-9EC0-61C9B8C779CE}" type="presParOf" srcId="{700FEDD4-4CBB-456A-9D63-AAF1E283E475}" destId="{746CCEE0-F6D2-4CDA-80E2-B45A034001C1}" srcOrd="8" destOrd="0" presId="urn:microsoft.com/office/officeart/2005/8/layout/list1"/>
    <dgm:cxn modelId="{D8BEF11D-F668-4925-923B-ADE4C3BFC4B3}" type="presParOf" srcId="{746CCEE0-F6D2-4CDA-80E2-B45A034001C1}" destId="{6C8070DC-E6E1-4BA8-AF48-6814B6051F49}" srcOrd="0" destOrd="0" presId="urn:microsoft.com/office/officeart/2005/8/layout/list1"/>
    <dgm:cxn modelId="{8A16E35E-6C73-4E55-9786-2F6B89E6296C}" type="presParOf" srcId="{746CCEE0-F6D2-4CDA-80E2-B45A034001C1}" destId="{2C246166-7F70-4330-A0C3-B54FF9D65D37}" srcOrd="1" destOrd="0" presId="urn:microsoft.com/office/officeart/2005/8/layout/list1"/>
    <dgm:cxn modelId="{4F0EFF83-90A1-4347-99F8-178523FF345A}" type="presParOf" srcId="{700FEDD4-4CBB-456A-9D63-AAF1E283E475}" destId="{347E8210-B82E-4471-9AC9-696FAD702BFA}" srcOrd="9" destOrd="0" presId="urn:microsoft.com/office/officeart/2005/8/layout/list1"/>
    <dgm:cxn modelId="{43030952-6A65-4F56-9853-68271AEEB34F}" type="presParOf" srcId="{700FEDD4-4CBB-456A-9D63-AAF1E283E475}" destId="{72D2DA34-57E9-467D-89D3-6C126BEF9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7E58A-A186-49AC-BDC1-D79731CE0D1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4B7CF9-DB47-4F5F-8518-1F34DCC08D2C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Публичные нормативные обязательства на 2024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EA2F2C-8A89-4021-8F71-90A0BE5E87A6}" type="parTrans" cxnId="{2DE0C310-28E8-42CB-91C4-91F39B1F43A5}">
      <dgm:prSet/>
      <dgm:spPr/>
      <dgm:t>
        <a:bodyPr/>
        <a:lstStyle/>
        <a:p>
          <a:endParaRPr lang="ru-RU"/>
        </a:p>
      </dgm:t>
    </dgm:pt>
    <dgm:pt modelId="{E65428B9-4DDB-4027-B7E6-4DE13C5F0ACE}" type="sibTrans" cxnId="{2DE0C310-28E8-42CB-91C4-91F39B1F43A5}">
      <dgm:prSet/>
      <dgm:spPr/>
      <dgm:t>
        <a:bodyPr/>
        <a:lstStyle/>
        <a:p>
          <a:endParaRPr lang="ru-RU"/>
        </a:p>
      </dgm:t>
    </dgm:pt>
    <dgm:pt modelId="{AC7F45CE-513E-43F0-B44F-ECDC5DB4D60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Доплата к пенсии:                                                                                                      - лицам, замещавшим должности муниципальных служащих – 840,1 т. руб.     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учителям-пенсионерам 372 т. руб.      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F81EBC1-B336-475C-B0AA-59A0949C1FDF}" type="parTrans" cxnId="{F2B8E3BA-487C-4F44-94A4-D52131047AEC}">
      <dgm:prSet/>
      <dgm:spPr/>
      <dgm:t>
        <a:bodyPr/>
        <a:lstStyle/>
        <a:p>
          <a:endParaRPr lang="ru-RU"/>
        </a:p>
      </dgm:t>
    </dgm:pt>
    <dgm:pt modelId="{85152910-DDE1-4D00-8A04-C3192F15390E}" type="sibTrans" cxnId="{F2B8E3BA-487C-4F44-94A4-D52131047AEC}">
      <dgm:prSet/>
      <dgm:spPr/>
      <dgm:t>
        <a:bodyPr/>
        <a:lstStyle/>
        <a:p>
          <a:endParaRPr lang="ru-RU"/>
        </a:p>
      </dgm:t>
    </dgm:pt>
    <dgm:pt modelId="{C807356C-3F4D-4122-A816-B6A044C4C483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Программа муниципальных </a:t>
          </a:r>
        </a:p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внутренних заимствований на 2024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1D30605-9F4E-4C4C-A185-A7B7963F1817}" type="parTrans" cxnId="{D4B7DB0B-2B6F-4B86-B1ED-06CEC576E746}">
      <dgm:prSet/>
      <dgm:spPr/>
      <dgm:t>
        <a:bodyPr/>
        <a:lstStyle/>
        <a:p>
          <a:endParaRPr lang="ru-RU"/>
        </a:p>
      </dgm:t>
    </dgm:pt>
    <dgm:pt modelId="{E6001992-DAFC-4CDF-8E52-6BC7B0A12706}" type="sibTrans" cxnId="{D4B7DB0B-2B6F-4B86-B1ED-06CEC576E746}">
      <dgm:prSet/>
      <dgm:spPr/>
      <dgm:t>
        <a:bodyPr/>
        <a:lstStyle/>
        <a:p>
          <a:endParaRPr lang="ru-RU"/>
        </a:p>
      </dgm:t>
    </dgm:pt>
    <dgm:pt modelId="{198F3F31-130D-4349-9DF2-4C247A1B6AC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муниципальных внутренних заимствований 0,00 т.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68B198-E581-43DF-9F54-2B5F04588A90}" type="parTrans" cxnId="{EB9E16CF-A632-4BFD-A401-004B21B9FEF4}">
      <dgm:prSet/>
      <dgm:spPr/>
      <dgm:t>
        <a:bodyPr/>
        <a:lstStyle/>
        <a:p>
          <a:endParaRPr lang="ru-RU"/>
        </a:p>
      </dgm:t>
    </dgm:pt>
    <dgm:pt modelId="{88223275-9917-4B44-B603-6FEDA7A3AB81}" type="sibTrans" cxnId="{EB9E16CF-A632-4BFD-A401-004B21B9FEF4}">
      <dgm:prSet/>
      <dgm:spPr/>
      <dgm:t>
        <a:bodyPr/>
        <a:lstStyle/>
        <a:p>
          <a:endParaRPr lang="ru-RU"/>
        </a:p>
      </dgm:t>
    </dgm:pt>
    <dgm:pt modelId="{ED0304D2-46FD-4FF5-9735-F34E3D7476D6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Распределение бюджетных инвестиций на 2024 год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CF150AB-19F6-4F18-98C2-1D4C7D6E6DDD}" type="parTrans" cxnId="{FA7DF8C9-02E4-4C1B-9FDA-C2A3C4FB718C}">
      <dgm:prSet/>
      <dgm:spPr/>
      <dgm:t>
        <a:bodyPr/>
        <a:lstStyle/>
        <a:p>
          <a:endParaRPr lang="ru-RU"/>
        </a:p>
      </dgm:t>
    </dgm:pt>
    <dgm:pt modelId="{CC1DD430-53B2-4036-B2F9-8AAFA72E40DF}" type="sibTrans" cxnId="{FA7DF8C9-02E4-4C1B-9FDA-C2A3C4FB718C}">
      <dgm:prSet/>
      <dgm:spPr/>
      <dgm:t>
        <a:bodyPr/>
        <a:lstStyle/>
        <a:p>
          <a:endParaRPr lang="ru-RU"/>
        </a:p>
      </dgm:t>
    </dgm:pt>
    <dgm:pt modelId="{EE59BE04-5FC5-448A-BA90-FC6F2CC4F49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Строительство спорткомплекса (Стадион) МБ 6 000 т. руб. КБ 24 000 т. руб.</a:t>
          </a:r>
          <a:endParaRPr lang="ru-RU" dirty="0"/>
        </a:p>
      </dgm:t>
    </dgm:pt>
    <dgm:pt modelId="{0D8848F3-7DB5-46D0-A82A-58AF70A68F5F}" type="parTrans" cxnId="{1587B252-0D76-4982-9020-D564895CA8FE}">
      <dgm:prSet/>
      <dgm:spPr/>
      <dgm:t>
        <a:bodyPr/>
        <a:lstStyle/>
        <a:p>
          <a:endParaRPr lang="ru-RU"/>
        </a:p>
      </dgm:t>
    </dgm:pt>
    <dgm:pt modelId="{4F716E0D-4C4D-45C8-8544-A53C53B688E5}" type="sibTrans" cxnId="{1587B252-0D76-4982-9020-D564895CA8FE}">
      <dgm:prSet/>
      <dgm:spPr/>
      <dgm:t>
        <a:bodyPr/>
        <a:lstStyle/>
        <a:p>
          <a:endParaRPr lang="ru-RU"/>
        </a:p>
      </dgm:t>
    </dgm:pt>
    <dgm:pt modelId="{781A4E8C-7CA4-41FA-A40B-3126472485B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Объём средств, направляемых на погашение муниципального долга   0 т. руб.</a:t>
          </a:r>
          <a:endParaRPr lang="ru-RU" dirty="0"/>
        </a:p>
      </dgm:t>
    </dgm:pt>
    <dgm:pt modelId="{6560CF90-B0C3-41EB-BC93-8292A53C9FED}" type="parTrans" cxnId="{10B5AF6D-E7C7-47F4-9183-95ACA35CF20A}">
      <dgm:prSet/>
      <dgm:spPr/>
      <dgm:t>
        <a:bodyPr/>
        <a:lstStyle/>
        <a:p>
          <a:endParaRPr lang="ru-RU"/>
        </a:p>
      </dgm:t>
    </dgm:pt>
    <dgm:pt modelId="{B70F9D46-78F8-4BE7-B7A1-18958927F9F3}" type="sibTrans" cxnId="{10B5AF6D-E7C7-47F4-9183-95ACA35CF20A}">
      <dgm:prSet/>
      <dgm:spPr/>
      <dgm:t>
        <a:bodyPr/>
        <a:lstStyle/>
        <a:p>
          <a:endParaRPr lang="ru-RU"/>
        </a:p>
      </dgm:t>
    </dgm:pt>
    <dgm:pt modelId="{6E5F881C-8F81-4512-9DE6-A9DB43D0E83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Содержание ребенка в семье опекуна в месяц 13 535 руб.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48352E-B61D-46DC-BF5B-D1040F2FA4FB}" type="parTrans" cxnId="{9A028EC4-FEBC-4007-ACAC-274EA850DF2D}">
      <dgm:prSet/>
      <dgm:spPr/>
      <dgm:t>
        <a:bodyPr/>
        <a:lstStyle/>
        <a:p>
          <a:endParaRPr lang="ru-RU"/>
        </a:p>
      </dgm:t>
    </dgm:pt>
    <dgm:pt modelId="{10C53BF6-4D81-4A54-9255-C9D212093C0A}" type="sibTrans" cxnId="{9A028EC4-FEBC-4007-ACAC-274EA850DF2D}">
      <dgm:prSet/>
      <dgm:spPr/>
      <dgm:t>
        <a:bodyPr/>
        <a:lstStyle/>
        <a:p>
          <a:endParaRPr lang="ru-RU"/>
        </a:p>
      </dgm:t>
    </dgm:pt>
    <dgm:pt modelId="{E5A7D804-062E-43EC-8C02-205D913882C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Ремонт крыши в д/с «Рябинка» МБ 4 000 т. руб.</a:t>
          </a:r>
          <a:endParaRPr lang="ru-RU" dirty="0"/>
        </a:p>
      </dgm:t>
    </dgm:pt>
    <dgm:pt modelId="{EE774F79-0A99-4F01-B5A6-9E1659CF1625}" type="parTrans" cxnId="{0F98C3CF-AA6D-40B9-88C5-D953969E96CA}">
      <dgm:prSet/>
      <dgm:spPr/>
      <dgm:t>
        <a:bodyPr/>
        <a:lstStyle/>
        <a:p>
          <a:endParaRPr lang="ru-RU"/>
        </a:p>
      </dgm:t>
    </dgm:pt>
    <dgm:pt modelId="{C8F32E85-B4A1-4E84-B8DA-89BAF3F963F0}" type="sibTrans" cxnId="{0F98C3CF-AA6D-40B9-88C5-D953969E96CA}">
      <dgm:prSet/>
      <dgm:spPr/>
      <dgm:t>
        <a:bodyPr/>
        <a:lstStyle/>
        <a:p>
          <a:endParaRPr lang="ru-RU"/>
        </a:p>
      </dgm:t>
    </dgm:pt>
    <dgm:pt modelId="{7C71FC03-DEB6-4C07-9BBD-2DBEDC9538D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Строительство сети водоотведения МБ 84 000 т.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A688BD-4DB1-4B83-9C7A-747876122888}" type="parTrans" cxnId="{16D9F45C-42BC-4C94-B4A9-0615B09D99FB}">
      <dgm:prSet/>
      <dgm:spPr/>
    </dgm:pt>
    <dgm:pt modelId="{6C172BA6-CA9E-4BC4-A0D9-4A7398625068}" type="sibTrans" cxnId="{16D9F45C-42BC-4C94-B4A9-0615B09D99FB}">
      <dgm:prSet/>
      <dgm:spPr/>
    </dgm:pt>
    <dgm:pt modelId="{0FB1DA3D-A5D5-473B-B766-DEC7521C38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Строительство сети водопровода МБ 2 000 т. руб</a:t>
          </a:r>
          <a:r>
            <a:rPr lang="ru-RU" dirty="0" smtClean="0"/>
            <a:t>.</a:t>
          </a:r>
          <a:endParaRPr lang="ru-RU" dirty="0"/>
        </a:p>
      </dgm:t>
    </dgm:pt>
    <dgm:pt modelId="{DF333212-65EC-490D-83E5-A47240CC8634}" type="parTrans" cxnId="{6141F3AC-0ECE-4EBA-8E78-5625D8191AB8}">
      <dgm:prSet/>
      <dgm:spPr/>
    </dgm:pt>
    <dgm:pt modelId="{603851A3-64B5-4DF6-A9B9-99A9E781AD05}" type="sibTrans" cxnId="{6141F3AC-0ECE-4EBA-8E78-5625D8191AB8}">
      <dgm:prSet/>
      <dgm:spPr/>
    </dgm:pt>
    <dgm:pt modelId="{700FEDD4-4CBB-456A-9D63-AAF1E283E475}" type="pres">
      <dgm:prSet presAssocID="{0847E58A-A186-49AC-BDC1-D79731CE0D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B881C-E80C-47FB-9FFB-693F414E6A5D}" type="pres">
      <dgm:prSet presAssocID="{5A4B7CF9-DB47-4F5F-8518-1F34DCC08D2C}" presName="parentLin" presStyleCnt="0"/>
      <dgm:spPr/>
    </dgm:pt>
    <dgm:pt modelId="{E98CFEC3-8A73-4A7A-85C8-924DDBE0A83E}" type="pres">
      <dgm:prSet presAssocID="{5A4B7CF9-DB47-4F5F-8518-1F34DCC08D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03D3AA-1582-429A-ADE6-19917ABFDA83}" type="pres">
      <dgm:prSet presAssocID="{5A4B7CF9-DB47-4F5F-8518-1F34DCC08D2C}" presName="parentText" presStyleLbl="node1" presStyleIdx="0" presStyleCnt="3" custAng="0" custScaleX="120859" custScaleY="79404" custLinFactNeighborX="-16667" custLinFactNeighborY="22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D07C-3DD3-45EE-A176-CDBFBD099F6D}" type="pres">
      <dgm:prSet presAssocID="{5A4B7CF9-DB47-4F5F-8518-1F34DCC08D2C}" presName="negativeSpace" presStyleCnt="0"/>
      <dgm:spPr/>
    </dgm:pt>
    <dgm:pt modelId="{FB629D46-9CA8-45B8-9A7F-3E0829CDEADD}" type="pres">
      <dgm:prSet presAssocID="{5A4B7CF9-DB47-4F5F-8518-1F34DCC08D2C}" presName="childText" presStyleLbl="conFgAcc1" presStyleIdx="0" presStyleCnt="3" custScaleY="92414" custLinFactNeighborX="735" custLinFactNeighborY="7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D83B-2E8D-4BD1-BA02-4D27FD202D5B}" type="pres">
      <dgm:prSet presAssocID="{E65428B9-4DDB-4027-B7E6-4DE13C5F0ACE}" presName="spaceBetweenRectangles" presStyleCnt="0"/>
      <dgm:spPr/>
    </dgm:pt>
    <dgm:pt modelId="{00015715-18BB-451C-8EBC-2C80D17990F0}" type="pres">
      <dgm:prSet presAssocID="{C807356C-3F4D-4122-A816-B6A044C4C483}" presName="parentLin" presStyleCnt="0"/>
      <dgm:spPr/>
    </dgm:pt>
    <dgm:pt modelId="{61D1ABB0-BACD-4DCB-B490-5ACBC8A80A4C}" type="pres">
      <dgm:prSet presAssocID="{C807356C-3F4D-4122-A816-B6A044C4C4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8454F13-04AA-4A7F-8701-006043F2C225}" type="pres">
      <dgm:prSet presAssocID="{C807356C-3F4D-4122-A816-B6A044C4C483}" presName="parentText" presStyleLbl="node1" presStyleIdx="1" presStyleCnt="3" custScaleY="136624" custLinFactX="7963" custLinFactNeighborX="100000" custLinFactNeighborY="-25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1343-A9F8-4D29-A506-09F2EAFB9043}" type="pres">
      <dgm:prSet presAssocID="{C807356C-3F4D-4122-A816-B6A044C4C483}" presName="negativeSpace" presStyleCnt="0"/>
      <dgm:spPr/>
    </dgm:pt>
    <dgm:pt modelId="{0DC54EE6-42FE-4034-ADC0-A3894EDC8F2E}" type="pres">
      <dgm:prSet presAssocID="{C807356C-3F4D-4122-A816-B6A044C4C483}" presName="childText" presStyleLbl="conFgAcc1" presStyleIdx="1" presStyleCnt="3" custScaleY="70167" custLinFactNeighborX="-2043" custLinFactNeighborY="2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8D485-033E-4E9B-A87E-58F196CED86E}" type="pres">
      <dgm:prSet presAssocID="{E6001992-DAFC-4CDF-8E52-6BC7B0A12706}" presName="spaceBetweenRectangles" presStyleCnt="0"/>
      <dgm:spPr/>
    </dgm:pt>
    <dgm:pt modelId="{746CCEE0-F6D2-4CDA-80E2-B45A034001C1}" type="pres">
      <dgm:prSet presAssocID="{ED0304D2-46FD-4FF5-9735-F34E3D7476D6}" presName="parentLin" presStyleCnt="0"/>
      <dgm:spPr/>
    </dgm:pt>
    <dgm:pt modelId="{6C8070DC-E6E1-4BA8-AF48-6814B6051F49}" type="pres">
      <dgm:prSet presAssocID="{ED0304D2-46FD-4FF5-9735-F34E3D7476D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C246166-7F70-4330-A0C3-B54FF9D65D37}" type="pres">
      <dgm:prSet presAssocID="{ED0304D2-46FD-4FF5-9735-F34E3D7476D6}" presName="parentText" presStyleLbl="node1" presStyleIdx="2" presStyleCnt="3" custScaleX="133862" custLinFactNeighborX="-34426" custLinFactNeighborY="-3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E8210-B82E-4471-9AC9-696FAD702BFA}" type="pres">
      <dgm:prSet presAssocID="{ED0304D2-46FD-4FF5-9735-F34E3D7476D6}" presName="negativeSpace" presStyleCnt="0"/>
      <dgm:spPr/>
    </dgm:pt>
    <dgm:pt modelId="{72D2DA34-57E9-467D-89D3-6C126BEF9132}" type="pres">
      <dgm:prSet presAssocID="{ED0304D2-46FD-4FF5-9735-F34E3D7476D6}" presName="childText" presStyleLbl="conFgAcc1" presStyleIdx="2" presStyleCnt="3" custLinFactNeighborY="30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5CE758-1109-434B-939F-19BD3A3B3163}" type="presOf" srcId="{5A4B7CF9-DB47-4F5F-8518-1F34DCC08D2C}" destId="{3203D3AA-1582-429A-ADE6-19917ABFDA83}" srcOrd="1" destOrd="0" presId="urn:microsoft.com/office/officeart/2005/8/layout/list1"/>
    <dgm:cxn modelId="{D2A58F48-3C72-4588-A27D-421F30DDA43A}" type="presOf" srcId="{5A4B7CF9-DB47-4F5F-8518-1F34DCC08D2C}" destId="{E98CFEC3-8A73-4A7A-85C8-924DDBE0A83E}" srcOrd="0" destOrd="0" presId="urn:microsoft.com/office/officeart/2005/8/layout/list1"/>
    <dgm:cxn modelId="{42577DCE-2A2C-469B-8807-7217E8AB4A11}" type="presOf" srcId="{C807356C-3F4D-4122-A816-B6A044C4C483}" destId="{61D1ABB0-BACD-4DCB-B490-5ACBC8A80A4C}" srcOrd="0" destOrd="0" presId="urn:microsoft.com/office/officeart/2005/8/layout/list1"/>
    <dgm:cxn modelId="{664F7C66-DD7D-41AA-9CB1-58240D887ADB}" type="presOf" srcId="{EE59BE04-5FC5-448A-BA90-FC6F2CC4F49F}" destId="{72D2DA34-57E9-467D-89D3-6C126BEF9132}" srcOrd="0" destOrd="0" presId="urn:microsoft.com/office/officeart/2005/8/layout/list1"/>
    <dgm:cxn modelId="{16D9F45C-42BC-4C94-B4A9-0615B09D99FB}" srcId="{ED0304D2-46FD-4FF5-9735-F34E3D7476D6}" destId="{7C71FC03-DEB6-4C07-9BBD-2DBEDC9538D2}" srcOrd="2" destOrd="0" parTransId="{D0A688BD-4DB1-4B83-9C7A-747876122888}" sibTransId="{6C172BA6-CA9E-4BC4-A0D9-4A7398625068}"/>
    <dgm:cxn modelId="{10B5AF6D-E7C7-47F4-9183-95ACA35CF20A}" srcId="{C807356C-3F4D-4122-A816-B6A044C4C483}" destId="{781A4E8C-7CA4-41FA-A40B-3126472485BC}" srcOrd="1" destOrd="0" parTransId="{6560CF90-B0C3-41EB-BC93-8292A53C9FED}" sibTransId="{B70F9D46-78F8-4BE7-B7A1-18958927F9F3}"/>
    <dgm:cxn modelId="{F49CEFBA-BE3A-4BBF-84B6-67DA7E15A4E9}" type="presOf" srcId="{6E5F881C-8F81-4512-9DE6-A9DB43D0E83B}" destId="{FB629D46-9CA8-45B8-9A7F-3E0829CDEADD}" srcOrd="0" destOrd="1" presId="urn:microsoft.com/office/officeart/2005/8/layout/list1"/>
    <dgm:cxn modelId="{0137E0BA-EE8C-4093-BED5-DDAE7B18854A}" type="presOf" srcId="{0847E58A-A186-49AC-BDC1-D79731CE0D1E}" destId="{700FEDD4-4CBB-456A-9D63-AAF1E283E475}" srcOrd="0" destOrd="0" presId="urn:microsoft.com/office/officeart/2005/8/layout/list1"/>
    <dgm:cxn modelId="{5154A770-BAF3-4124-A2C9-1649079C753B}" type="presOf" srcId="{E5A7D804-062E-43EC-8C02-205D913882C3}" destId="{72D2DA34-57E9-467D-89D3-6C126BEF9132}" srcOrd="0" destOrd="1" presId="urn:microsoft.com/office/officeart/2005/8/layout/list1"/>
    <dgm:cxn modelId="{3D0E8A22-635F-4476-BEAB-F8C26D395336}" type="presOf" srcId="{781A4E8C-7CA4-41FA-A40B-3126472485BC}" destId="{0DC54EE6-42FE-4034-ADC0-A3894EDC8F2E}" srcOrd="0" destOrd="1" presId="urn:microsoft.com/office/officeart/2005/8/layout/list1"/>
    <dgm:cxn modelId="{511311E6-8E45-4386-882E-A27452F92BA5}" type="presOf" srcId="{C807356C-3F4D-4122-A816-B6A044C4C483}" destId="{B8454F13-04AA-4A7F-8701-006043F2C225}" srcOrd="1" destOrd="0" presId="urn:microsoft.com/office/officeart/2005/8/layout/list1"/>
    <dgm:cxn modelId="{4C6AA120-0502-4897-94B4-31DA4442D25F}" type="presOf" srcId="{ED0304D2-46FD-4FF5-9735-F34E3D7476D6}" destId="{6C8070DC-E6E1-4BA8-AF48-6814B6051F49}" srcOrd="0" destOrd="0" presId="urn:microsoft.com/office/officeart/2005/8/layout/list1"/>
    <dgm:cxn modelId="{FA7DF8C9-02E4-4C1B-9FDA-C2A3C4FB718C}" srcId="{0847E58A-A186-49AC-BDC1-D79731CE0D1E}" destId="{ED0304D2-46FD-4FF5-9735-F34E3D7476D6}" srcOrd="2" destOrd="0" parTransId="{ECF150AB-19F6-4F18-98C2-1D4C7D6E6DDD}" sibTransId="{CC1DD430-53B2-4036-B2F9-8AAFA72E40DF}"/>
    <dgm:cxn modelId="{2DE0C310-28E8-42CB-91C4-91F39B1F43A5}" srcId="{0847E58A-A186-49AC-BDC1-D79731CE0D1E}" destId="{5A4B7CF9-DB47-4F5F-8518-1F34DCC08D2C}" srcOrd="0" destOrd="0" parTransId="{61EA2F2C-8A89-4021-8F71-90A0BE5E87A6}" sibTransId="{E65428B9-4DDB-4027-B7E6-4DE13C5F0ACE}"/>
    <dgm:cxn modelId="{F2B8E3BA-487C-4F44-94A4-D52131047AEC}" srcId="{5A4B7CF9-DB47-4F5F-8518-1F34DCC08D2C}" destId="{AC7F45CE-513E-43F0-B44F-ECDC5DB4D604}" srcOrd="0" destOrd="0" parTransId="{8F81EBC1-B336-475C-B0AA-59A0949C1FDF}" sibTransId="{85152910-DDE1-4D00-8A04-C3192F15390E}"/>
    <dgm:cxn modelId="{6141F3AC-0ECE-4EBA-8E78-5625D8191AB8}" srcId="{ED0304D2-46FD-4FF5-9735-F34E3D7476D6}" destId="{0FB1DA3D-A5D5-473B-B766-DEC7521C383D}" srcOrd="3" destOrd="0" parTransId="{DF333212-65EC-490D-83E5-A47240CC8634}" sibTransId="{603851A3-64B5-4DF6-A9B9-99A9E781AD05}"/>
    <dgm:cxn modelId="{9A028EC4-FEBC-4007-ACAC-274EA850DF2D}" srcId="{5A4B7CF9-DB47-4F5F-8518-1F34DCC08D2C}" destId="{6E5F881C-8F81-4512-9DE6-A9DB43D0E83B}" srcOrd="1" destOrd="0" parTransId="{5048352E-B61D-46DC-BF5B-D1040F2FA4FB}" sibTransId="{10C53BF6-4D81-4A54-9255-C9D212093C0A}"/>
    <dgm:cxn modelId="{46904EE1-B35A-4EC8-8AA0-5B289B81811E}" type="presOf" srcId="{AC7F45CE-513E-43F0-B44F-ECDC5DB4D604}" destId="{FB629D46-9CA8-45B8-9A7F-3E0829CDEADD}" srcOrd="0" destOrd="0" presId="urn:microsoft.com/office/officeart/2005/8/layout/list1"/>
    <dgm:cxn modelId="{0F98C3CF-AA6D-40B9-88C5-D953969E96CA}" srcId="{ED0304D2-46FD-4FF5-9735-F34E3D7476D6}" destId="{E5A7D804-062E-43EC-8C02-205D913882C3}" srcOrd="1" destOrd="0" parTransId="{EE774F79-0A99-4F01-B5A6-9E1659CF1625}" sibTransId="{C8F32E85-B4A1-4E84-B8DA-89BAF3F963F0}"/>
    <dgm:cxn modelId="{D4B7DB0B-2B6F-4B86-B1ED-06CEC576E746}" srcId="{0847E58A-A186-49AC-BDC1-D79731CE0D1E}" destId="{C807356C-3F4D-4122-A816-B6A044C4C483}" srcOrd="1" destOrd="0" parTransId="{B1D30605-9F4E-4C4C-A185-A7B7963F1817}" sibTransId="{E6001992-DAFC-4CDF-8E52-6BC7B0A12706}"/>
    <dgm:cxn modelId="{DAC54BD0-0FED-4A22-8C47-CCD9554D3D6C}" type="presOf" srcId="{198F3F31-130D-4349-9DF2-4C247A1B6AC5}" destId="{0DC54EE6-42FE-4034-ADC0-A3894EDC8F2E}" srcOrd="0" destOrd="0" presId="urn:microsoft.com/office/officeart/2005/8/layout/list1"/>
    <dgm:cxn modelId="{1587B252-0D76-4982-9020-D564895CA8FE}" srcId="{ED0304D2-46FD-4FF5-9735-F34E3D7476D6}" destId="{EE59BE04-5FC5-448A-BA90-FC6F2CC4F49F}" srcOrd="0" destOrd="0" parTransId="{0D8848F3-7DB5-46D0-A82A-58AF70A68F5F}" sibTransId="{4F716E0D-4C4D-45C8-8544-A53C53B688E5}"/>
    <dgm:cxn modelId="{0CAB5A5D-52F7-4D28-ACA0-8C49967F21CC}" type="presOf" srcId="{7C71FC03-DEB6-4C07-9BBD-2DBEDC9538D2}" destId="{72D2DA34-57E9-467D-89D3-6C126BEF9132}" srcOrd="0" destOrd="2" presId="urn:microsoft.com/office/officeart/2005/8/layout/list1"/>
    <dgm:cxn modelId="{EB9E16CF-A632-4BFD-A401-004B21B9FEF4}" srcId="{C807356C-3F4D-4122-A816-B6A044C4C483}" destId="{198F3F31-130D-4349-9DF2-4C247A1B6AC5}" srcOrd="0" destOrd="0" parTransId="{7468B198-E581-43DF-9F54-2B5F04588A90}" sibTransId="{88223275-9917-4B44-B603-6FEDA7A3AB81}"/>
    <dgm:cxn modelId="{E5F0A69B-FEE0-4A7F-BE0D-C9C5CBA794BC}" type="presOf" srcId="{0FB1DA3D-A5D5-473B-B766-DEC7521C383D}" destId="{72D2DA34-57E9-467D-89D3-6C126BEF9132}" srcOrd="0" destOrd="3" presId="urn:microsoft.com/office/officeart/2005/8/layout/list1"/>
    <dgm:cxn modelId="{C521422F-31BC-4EFE-B9D6-462C37434E04}" type="presOf" srcId="{ED0304D2-46FD-4FF5-9735-F34E3D7476D6}" destId="{2C246166-7F70-4330-A0C3-B54FF9D65D37}" srcOrd="1" destOrd="0" presId="urn:microsoft.com/office/officeart/2005/8/layout/list1"/>
    <dgm:cxn modelId="{F72C3B1C-D358-47EB-8A47-23EBFC3FFE0C}" type="presParOf" srcId="{700FEDD4-4CBB-456A-9D63-AAF1E283E475}" destId="{A22B881C-E80C-47FB-9FFB-693F414E6A5D}" srcOrd="0" destOrd="0" presId="urn:microsoft.com/office/officeart/2005/8/layout/list1"/>
    <dgm:cxn modelId="{329417C4-5E67-4B72-9234-FDA9872B6F8C}" type="presParOf" srcId="{A22B881C-E80C-47FB-9FFB-693F414E6A5D}" destId="{E98CFEC3-8A73-4A7A-85C8-924DDBE0A83E}" srcOrd="0" destOrd="0" presId="urn:microsoft.com/office/officeart/2005/8/layout/list1"/>
    <dgm:cxn modelId="{C92AB59E-F1DD-4197-A818-C93199D7980A}" type="presParOf" srcId="{A22B881C-E80C-47FB-9FFB-693F414E6A5D}" destId="{3203D3AA-1582-429A-ADE6-19917ABFDA83}" srcOrd="1" destOrd="0" presId="urn:microsoft.com/office/officeart/2005/8/layout/list1"/>
    <dgm:cxn modelId="{BA724029-FD2D-452D-A3C6-A2CD7354146C}" type="presParOf" srcId="{700FEDD4-4CBB-456A-9D63-AAF1E283E475}" destId="{53E9D07C-3DD3-45EE-A176-CDBFBD099F6D}" srcOrd="1" destOrd="0" presId="urn:microsoft.com/office/officeart/2005/8/layout/list1"/>
    <dgm:cxn modelId="{7AD189BB-0688-4C66-992A-E0AA1F62AE3D}" type="presParOf" srcId="{700FEDD4-4CBB-456A-9D63-AAF1E283E475}" destId="{FB629D46-9CA8-45B8-9A7F-3E0829CDEADD}" srcOrd="2" destOrd="0" presId="urn:microsoft.com/office/officeart/2005/8/layout/list1"/>
    <dgm:cxn modelId="{8D7BE184-18A7-461C-AC49-7A8EDE5EF3B4}" type="presParOf" srcId="{700FEDD4-4CBB-456A-9D63-AAF1E283E475}" destId="{80CDD83B-2E8D-4BD1-BA02-4D27FD202D5B}" srcOrd="3" destOrd="0" presId="urn:microsoft.com/office/officeart/2005/8/layout/list1"/>
    <dgm:cxn modelId="{B746803B-72D3-4DA2-BBDC-101B283EDBB8}" type="presParOf" srcId="{700FEDD4-4CBB-456A-9D63-AAF1E283E475}" destId="{00015715-18BB-451C-8EBC-2C80D17990F0}" srcOrd="4" destOrd="0" presId="urn:microsoft.com/office/officeart/2005/8/layout/list1"/>
    <dgm:cxn modelId="{E12BD789-9BFE-46F8-A701-5396D257ABE7}" type="presParOf" srcId="{00015715-18BB-451C-8EBC-2C80D17990F0}" destId="{61D1ABB0-BACD-4DCB-B490-5ACBC8A80A4C}" srcOrd="0" destOrd="0" presId="urn:microsoft.com/office/officeart/2005/8/layout/list1"/>
    <dgm:cxn modelId="{F0777F82-18E8-447D-9A03-AA42504FF228}" type="presParOf" srcId="{00015715-18BB-451C-8EBC-2C80D17990F0}" destId="{B8454F13-04AA-4A7F-8701-006043F2C225}" srcOrd="1" destOrd="0" presId="urn:microsoft.com/office/officeart/2005/8/layout/list1"/>
    <dgm:cxn modelId="{815AF3C5-01A8-429A-AC61-7FAEDBEAFD24}" type="presParOf" srcId="{700FEDD4-4CBB-456A-9D63-AAF1E283E475}" destId="{56121343-A9F8-4D29-A506-09F2EAFB9043}" srcOrd="5" destOrd="0" presId="urn:microsoft.com/office/officeart/2005/8/layout/list1"/>
    <dgm:cxn modelId="{40E8DFE6-724B-43E9-99C0-6A7EC7D78DEF}" type="presParOf" srcId="{700FEDD4-4CBB-456A-9D63-AAF1E283E475}" destId="{0DC54EE6-42FE-4034-ADC0-A3894EDC8F2E}" srcOrd="6" destOrd="0" presId="urn:microsoft.com/office/officeart/2005/8/layout/list1"/>
    <dgm:cxn modelId="{19AE8F90-E735-422B-909D-D34BD74A5CF6}" type="presParOf" srcId="{700FEDD4-4CBB-456A-9D63-AAF1E283E475}" destId="{B738D485-033E-4E9B-A87E-58F196CED86E}" srcOrd="7" destOrd="0" presId="urn:microsoft.com/office/officeart/2005/8/layout/list1"/>
    <dgm:cxn modelId="{B856556B-A51B-45E1-97D6-4D390CC5B1CD}" type="presParOf" srcId="{700FEDD4-4CBB-456A-9D63-AAF1E283E475}" destId="{746CCEE0-F6D2-4CDA-80E2-B45A034001C1}" srcOrd="8" destOrd="0" presId="urn:microsoft.com/office/officeart/2005/8/layout/list1"/>
    <dgm:cxn modelId="{9CBE164C-00FB-425C-A285-B253CB86A0AB}" type="presParOf" srcId="{746CCEE0-F6D2-4CDA-80E2-B45A034001C1}" destId="{6C8070DC-E6E1-4BA8-AF48-6814B6051F49}" srcOrd="0" destOrd="0" presId="urn:microsoft.com/office/officeart/2005/8/layout/list1"/>
    <dgm:cxn modelId="{2825D5A8-4C21-4E7D-A028-9803C358E203}" type="presParOf" srcId="{746CCEE0-F6D2-4CDA-80E2-B45A034001C1}" destId="{2C246166-7F70-4330-A0C3-B54FF9D65D37}" srcOrd="1" destOrd="0" presId="urn:microsoft.com/office/officeart/2005/8/layout/list1"/>
    <dgm:cxn modelId="{A35B0DF8-F9C4-4DE6-AC67-E988C2CBE7A7}" type="presParOf" srcId="{700FEDD4-4CBB-456A-9D63-AAF1E283E475}" destId="{347E8210-B82E-4471-9AC9-696FAD702BFA}" srcOrd="9" destOrd="0" presId="urn:microsoft.com/office/officeart/2005/8/layout/list1"/>
    <dgm:cxn modelId="{F74B97A1-4FAF-4C68-89C9-37986968B9CE}" type="presParOf" srcId="{700FEDD4-4CBB-456A-9D63-AAF1E283E475}" destId="{72D2DA34-57E9-467D-89D3-6C126BEF91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D46-9CA8-45B8-9A7F-3E0829CDEADD}">
      <dsp:nvSpPr>
        <dsp:cNvPr id="0" name=""/>
        <dsp:cNvSpPr/>
      </dsp:nvSpPr>
      <dsp:spPr>
        <a:xfrm>
          <a:off x="0" y="372469"/>
          <a:ext cx="914400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416560" rIns="7096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 Всего 766 278,4 тыс. руб. в том числе: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Налоговые доходы 277 976,0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Неналоговые доходы  119 367,3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u="none" kern="1200" dirty="0" smtClean="0">
              <a:latin typeface="Times New Roman" pitchFamily="18" charset="0"/>
              <a:cs typeface="Times New Roman" pitchFamily="18" charset="0"/>
            </a:rPr>
            <a:t>Средства краевого бюджета 368 935,1 тыс. руб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2469"/>
        <a:ext cx="9144000" cy="1764000"/>
      </dsp:txXfrm>
    </dsp:sp>
    <dsp:sp modelId="{3203D3AA-1582-429A-ADE6-19917ABFDA83}">
      <dsp:nvSpPr>
        <dsp:cNvPr id="0" name=""/>
        <dsp:cNvSpPr/>
      </dsp:nvSpPr>
      <dsp:spPr>
        <a:xfrm>
          <a:off x="457200" y="23125"/>
          <a:ext cx="8200192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Доходы бюджета на 2024год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021" y="51946"/>
        <a:ext cx="8142550" cy="532758"/>
      </dsp:txXfrm>
    </dsp:sp>
    <dsp:sp modelId="{0DC54EE6-42FE-4034-ADC0-A3894EDC8F2E}">
      <dsp:nvSpPr>
        <dsp:cNvPr id="0" name=""/>
        <dsp:cNvSpPr/>
      </dsp:nvSpPr>
      <dsp:spPr>
        <a:xfrm>
          <a:off x="0" y="2510812"/>
          <a:ext cx="9144000" cy="192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416560" rIns="709676" bIns="142240" numCol="1" spcCol="1270" anchor="t" anchorCtr="0">
          <a:noAutofit/>
        </a:bodyPr>
        <a:lstStyle/>
        <a:p>
          <a:pPr marL="228600" lvl="1" indent="-228600" algn="l" defTabSz="963613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 исполнение собственных расходных обязательств  471 575 тыс. руб.                                                                                                              в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за счет источников финансирования дефицита бюджета 74231,7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Средства краевого бюджета  </a:t>
          </a:r>
          <a:r>
            <a:rPr lang="ru-RU" sz="2000" b="0" u="none" kern="1200" dirty="0" smtClean="0">
              <a:latin typeface="Times New Roman" pitchFamily="18" charset="0"/>
              <a:cs typeface="Times New Roman" pitchFamily="18" charset="0"/>
            </a:rPr>
            <a:t>368 935,1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10812"/>
        <a:ext cx="9144000" cy="1921500"/>
      </dsp:txXfrm>
    </dsp:sp>
    <dsp:sp modelId="{B8454F13-04AA-4A7F-8701-006043F2C225}">
      <dsp:nvSpPr>
        <dsp:cNvPr id="0" name=""/>
        <dsp:cNvSpPr/>
      </dsp:nvSpPr>
      <dsp:spPr>
        <a:xfrm>
          <a:off x="457200" y="2190325"/>
          <a:ext cx="8219331" cy="590400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419932"/>
              <a:satOff val="22824"/>
              <a:lumOff val="-421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бюджета на 2024 год</a:t>
          </a:r>
          <a:endParaRPr lang="ru-RU" sz="2000" kern="1200" dirty="0"/>
        </a:p>
      </dsp:txBody>
      <dsp:txXfrm>
        <a:off x="486021" y="2219146"/>
        <a:ext cx="8161689" cy="532758"/>
      </dsp:txXfrm>
    </dsp:sp>
    <dsp:sp modelId="{72D2DA34-57E9-467D-89D3-6C126BEF9132}">
      <dsp:nvSpPr>
        <dsp:cNvPr id="0" name=""/>
        <dsp:cNvSpPr/>
      </dsp:nvSpPr>
      <dsp:spPr>
        <a:xfrm>
          <a:off x="0" y="4779551"/>
          <a:ext cx="914400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9676" tIns="416560" rIns="7096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Дефицит бюджета города Белокуриха 74 231,7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Источники финансирования дефицита бюджета: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остатки средств на счетах бюджета 74 231,7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заемные средства в банках 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79551"/>
        <a:ext cx="9144000" cy="1764000"/>
      </dsp:txXfrm>
    </dsp:sp>
    <dsp:sp modelId="{2C246166-7F70-4330-A0C3-B54FF9D65D37}">
      <dsp:nvSpPr>
        <dsp:cNvPr id="0" name=""/>
        <dsp:cNvSpPr/>
      </dsp:nvSpPr>
      <dsp:spPr>
        <a:xfrm>
          <a:off x="589902" y="4512623"/>
          <a:ext cx="8059695" cy="590400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5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5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839865"/>
              <a:satOff val="45647"/>
              <a:lumOff val="-8432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 бюджета на 2024 год</a:t>
          </a:r>
          <a:endParaRPr lang="ru-RU" sz="2000" kern="1200" dirty="0"/>
        </a:p>
      </dsp:txBody>
      <dsp:txXfrm>
        <a:off x="618723" y="4541444"/>
        <a:ext cx="800205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9D46-9CA8-45B8-9A7F-3E0829CDEADD}">
      <dsp:nvSpPr>
        <dsp:cNvPr id="0" name=""/>
        <dsp:cNvSpPr/>
      </dsp:nvSpPr>
      <dsp:spPr>
        <a:xfrm>
          <a:off x="0" y="433108"/>
          <a:ext cx="10369152" cy="1774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4761" tIns="416560" rIns="80476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Доплата к пенсии:                                                                                                      - лицам, замещавшим должности муниципальных служащих – 840,1 т. руб.      </a:t>
          </a: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учителям-пенсионерам 372 т. руб.      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Содержание ребенка в семье опекуна в месяц 13 535 руб.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3108"/>
        <a:ext cx="10369152" cy="1774279"/>
      </dsp:txXfrm>
    </dsp:sp>
    <dsp:sp modelId="{3203D3AA-1582-429A-ADE6-19917ABFDA83}">
      <dsp:nvSpPr>
        <dsp:cNvPr id="0" name=""/>
        <dsp:cNvSpPr/>
      </dsp:nvSpPr>
      <dsp:spPr>
        <a:xfrm>
          <a:off x="432046" y="286916"/>
          <a:ext cx="8772437" cy="53912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Публичные нормативные обязательства на 2024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64" y="313234"/>
        <a:ext cx="8719801" cy="486485"/>
      </dsp:txXfrm>
    </dsp:sp>
    <dsp:sp modelId="{0DC54EE6-42FE-4034-ADC0-A3894EDC8F2E}">
      <dsp:nvSpPr>
        <dsp:cNvPr id="0" name=""/>
        <dsp:cNvSpPr/>
      </dsp:nvSpPr>
      <dsp:spPr>
        <a:xfrm>
          <a:off x="0" y="2848152"/>
          <a:ext cx="10369152" cy="1143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4761" tIns="416560" rIns="80476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Объём муниципальных внутренних заимствований 0,00 т.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Объём средств, направляемых на погашение муниципального долга   0 т. руб.</a:t>
          </a:r>
          <a:endParaRPr lang="ru-RU" sz="2000" kern="1200" dirty="0"/>
        </a:p>
      </dsp:txBody>
      <dsp:txXfrm>
        <a:off x="0" y="2848152"/>
        <a:ext cx="10369152" cy="1143809"/>
      </dsp:txXfrm>
    </dsp:sp>
    <dsp:sp modelId="{B8454F13-04AA-4A7F-8701-006043F2C225}">
      <dsp:nvSpPr>
        <dsp:cNvPr id="0" name=""/>
        <dsp:cNvSpPr/>
      </dsp:nvSpPr>
      <dsp:spPr>
        <a:xfrm>
          <a:off x="1614902" y="2058403"/>
          <a:ext cx="7258406" cy="927622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419932"/>
              <a:satOff val="22824"/>
              <a:lumOff val="-421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Программа муниципальных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внутренних заимствований на 2024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0185" y="2103686"/>
        <a:ext cx="7167840" cy="837056"/>
      </dsp:txXfrm>
    </dsp:sp>
    <dsp:sp modelId="{72D2DA34-57E9-467D-89D3-6C126BEF9132}">
      <dsp:nvSpPr>
        <dsp:cNvPr id="0" name=""/>
        <dsp:cNvSpPr/>
      </dsp:nvSpPr>
      <dsp:spPr>
        <a:xfrm>
          <a:off x="0" y="4532357"/>
          <a:ext cx="10369152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4761" tIns="416560" rIns="80476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Строительство спорткомплекса (Стадион) МБ 6 000 т. руб. КБ 24 000 т. 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Ремонт крыши в д/с «Рябинка» МБ 4 000 т. 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Строительство сети водоотведения МБ 84 000 т.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Строительство сети водопровода МБ 2 000 т. 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4532357"/>
        <a:ext cx="10369152" cy="2318400"/>
      </dsp:txXfrm>
    </dsp:sp>
    <dsp:sp modelId="{2C246166-7F70-4330-A0C3-B54FF9D65D37}">
      <dsp:nvSpPr>
        <dsp:cNvPr id="0" name=""/>
        <dsp:cNvSpPr/>
      </dsp:nvSpPr>
      <dsp:spPr>
        <a:xfrm>
          <a:off x="339973" y="4064394"/>
          <a:ext cx="9716247" cy="678960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5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5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5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-839865"/>
              <a:satOff val="45647"/>
              <a:lumOff val="-8432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50" tIns="0" rIns="2743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Распределение бюджетных инвестиций на 2024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117" y="4097538"/>
        <a:ext cx="964995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5" cy="496412"/>
          </a:xfrm>
          <a:prstGeom prst="rect">
            <a:avLst/>
          </a:prstGeom>
        </p:spPr>
        <p:txBody>
          <a:bodyPr vert="horz" lIns="91051" tIns="45527" rIns="91051" bIns="455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7" y="1"/>
            <a:ext cx="2946344" cy="496412"/>
          </a:xfrm>
          <a:prstGeom prst="rect">
            <a:avLst/>
          </a:prstGeom>
        </p:spPr>
        <p:txBody>
          <a:bodyPr vert="horz" lIns="91051" tIns="45527" rIns="91051" bIns="45527" rtlCol="0"/>
          <a:lstStyle>
            <a:lvl1pPr algn="r">
              <a:defRPr sz="1200"/>
            </a:lvl1pPr>
          </a:lstStyle>
          <a:p>
            <a:fld id="{F26F3211-36A5-4DDE-9EBC-085AE583199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7" rIns="91051" bIns="455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6702"/>
            <a:ext cx="5437822" cy="4467701"/>
          </a:xfrm>
          <a:prstGeom prst="rect">
            <a:avLst/>
          </a:prstGeom>
        </p:spPr>
        <p:txBody>
          <a:bodyPr vert="horz" lIns="91051" tIns="45527" rIns="91051" bIns="455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817"/>
            <a:ext cx="2946345" cy="496411"/>
          </a:xfrm>
          <a:prstGeom prst="rect">
            <a:avLst/>
          </a:prstGeom>
        </p:spPr>
        <p:txBody>
          <a:bodyPr vert="horz" lIns="91051" tIns="45527" rIns="91051" bIns="455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7" y="9431817"/>
            <a:ext cx="2946344" cy="496411"/>
          </a:xfrm>
          <a:prstGeom prst="rect">
            <a:avLst/>
          </a:prstGeom>
        </p:spPr>
        <p:txBody>
          <a:bodyPr vert="horz" lIns="91051" tIns="45527" rIns="91051" bIns="45527" rtlCol="0" anchor="b"/>
          <a:lstStyle>
            <a:lvl1pPr algn="r">
              <a:defRPr sz="1200"/>
            </a:lvl1pPr>
          </a:lstStyle>
          <a:p>
            <a:fld id="{D534589B-5387-4B87-9154-FC9277C0A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414" y="5897277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45492" y="5349987"/>
            <a:ext cx="9889927" cy="1347442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5492" y="4283816"/>
            <a:ext cx="9889927" cy="100795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DF4-0DAF-4516-B09D-38D0CF479629}" type="datetime1">
              <a:rPr lang="ru-RU" smtClean="0"/>
              <a:t>19.12.2023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622632" y="7136333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1D8-EC5B-431F-B5FD-700930C393DF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18860" y="605475"/>
            <a:ext cx="2138363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605475"/>
            <a:ext cx="7306072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D891-9DFA-48B2-A732-7B9AF9744A52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0A7F-D7D1-46D4-8D3E-7E492FCAD624}" type="datetime1">
              <a:rPr lang="ru-RU" smtClean="0"/>
              <a:t>19.12.2023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87627" y="83997"/>
            <a:ext cx="3385741" cy="318486"/>
          </a:xfrm>
        </p:spPr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622632" y="7136333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414" y="3797367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5492" y="1847921"/>
            <a:ext cx="9889927" cy="1343942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8BA3B-4B11-4E44-9D57-1BA7D70AD121}" type="datetime1">
              <a:rPr lang="ru-RU" smtClean="0"/>
              <a:t>19.12.2023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1024" y="3248616"/>
            <a:ext cx="10157222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2830" y="503978"/>
            <a:ext cx="10157222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6394" y="1763924"/>
            <a:ext cx="4900414" cy="520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35005" y="1763924"/>
            <a:ext cx="5078611" cy="5207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05C3-F76F-4B6C-A75B-03E846003B52}" type="datetime1">
              <a:rPr lang="ru-RU" smtClean="0"/>
              <a:t>19.12.2023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6394" y="5963744"/>
            <a:ext cx="10068124" cy="97295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9084" y="734968"/>
            <a:ext cx="5016822" cy="705219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31293" y="734968"/>
            <a:ext cx="5018792" cy="705219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9084" y="1450688"/>
            <a:ext cx="5016822" cy="4345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35625" y="1450688"/>
            <a:ext cx="5014460" cy="4345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133C-A1A4-429F-9CD3-725B59380BAB}" type="datetime1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22632" y="7139693"/>
            <a:ext cx="890984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1414" y="6635715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2830" y="503978"/>
            <a:ext cx="10157222" cy="92732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547A-A1EB-4D4E-896C-B0734A674A66}" type="datetime1">
              <a:rPr lang="ru-RU" smtClean="0"/>
              <a:t>19.12.2023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114-FBAA-4DF8-AFCA-1DEB56BD2815}" type="datetime1">
              <a:rPr lang="ru-RU" smtClean="0"/>
              <a:t>19.12.2023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1414" y="6447569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4591" y="6047740"/>
            <a:ext cx="9889927" cy="57397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34591" y="671971"/>
            <a:ext cx="3517533" cy="529177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180202" y="671971"/>
            <a:ext cx="6244316" cy="52917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9E5A-7355-4987-9F4D-E0615A1A78C5}" type="datetime1">
              <a:rPr lang="ru-RU" smtClean="0"/>
              <a:t>19.12.2023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98528" y="679725"/>
            <a:ext cx="5880497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B160-FDE3-4E51-B280-477E646B79E6}" type="datetime1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45492" y="5504696"/>
            <a:ext cx="6860580" cy="57572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45492" y="6099348"/>
            <a:ext cx="6860580" cy="846964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414" y="1158421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6394" y="1713176"/>
            <a:ext cx="10157222" cy="49890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573367" y="83997"/>
            <a:ext cx="2940249" cy="31848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41CB3D-7C8A-4956-879D-26250ECEF429}" type="datetime1">
              <a:rPr lang="ru-RU" smtClean="0"/>
              <a:t>19.12.2023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53036" y="83997"/>
            <a:ext cx="3920331" cy="31848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622632" y="7139694"/>
            <a:ext cx="890984" cy="2694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4E05CE-B691-4B45-BB1E-DDB607BE2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6394" y="503978"/>
            <a:ext cx="10157222" cy="9239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1414" y="1158421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1414" y="1166234"/>
            <a:ext cx="10090399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05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ru/rn22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458" y="2339677"/>
            <a:ext cx="8286776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Информационные материалы</a:t>
            </a:r>
            <a:br>
              <a:rPr lang="ru-RU" sz="2800" b="1" dirty="0"/>
            </a:br>
            <a:r>
              <a:rPr lang="ru-RU" sz="2800" b="1" dirty="0" smtClean="0"/>
              <a:t>К </a:t>
            </a:r>
            <a:r>
              <a:rPr lang="ru-RU" sz="2800" b="1" dirty="0" err="1" smtClean="0"/>
              <a:t>БЮДЖЕТу</a:t>
            </a:r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ГОРОДА Белокуриха НА </a:t>
            </a:r>
            <a:r>
              <a:rPr lang="ru-RU" sz="2800" b="1" dirty="0" smtClean="0"/>
              <a:t>2024 </a:t>
            </a:r>
            <a:r>
              <a:rPr lang="ru-RU" sz="2800" b="1" dirty="0"/>
              <a:t>ГОД </a:t>
            </a:r>
            <a:br>
              <a:rPr lang="ru-RU" sz="2800" b="1" dirty="0"/>
            </a:br>
            <a:r>
              <a:rPr lang="ru-RU" sz="2800" b="1" dirty="0"/>
              <a:t>и на плановый период </a:t>
            </a:r>
            <a:r>
              <a:rPr lang="ru-RU" sz="2800" b="1" dirty="0" smtClean="0"/>
              <a:t>2025-2026 </a:t>
            </a:r>
            <a:r>
              <a:rPr lang="ru-RU" sz="2800" b="1" dirty="0"/>
              <a:t>годов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59692" y="1779574"/>
            <a:ext cx="7772400" cy="189865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endParaRPr lang="ru-RU" sz="1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79" y="18269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Налоговые, неналоговые ДОХОДЫ, межбюджетные трансферты НА </a:t>
            </a:r>
            <a:r>
              <a:rPr lang="ru-RU" sz="2700" b="1" dirty="0" smtClean="0"/>
              <a:t>2024 </a:t>
            </a:r>
            <a:r>
              <a:rPr lang="ru-RU" sz="2700" b="1" dirty="0"/>
              <a:t>ГОД </a:t>
            </a:r>
            <a:r>
              <a:rPr lang="ru-RU" sz="2200" b="1" dirty="0"/>
              <a:t>(тыс. РУБ.)</a:t>
            </a:r>
            <a:endParaRPr lang="ru-RU" sz="2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8801" y="6845295"/>
            <a:ext cx="31330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Всего: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766 278,4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тыс.рублей</a:t>
            </a:r>
          </a:p>
        </p:txBody>
      </p:sp>
      <p:sp>
        <p:nvSpPr>
          <p:cNvPr id="8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818950" y="266827"/>
            <a:ext cx="793453" cy="318486"/>
          </a:xfrm>
        </p:spPr>
        <p:txBody>
          <a:bodyPr/>
          <a:lstStyle/>
          <a:p>
            <a:r>
              <a:rPr lang="ru-RU" dirty="0" smtClean="0"/>
              <a:t>Слайд 10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377098"/>
              </p:ext>
            </p:extLst>
          </p:nvPr>
        </p:nvGraphicFramePr>
        <p:xfrm>
          <a:off x="357188" y="1039948"/>
          <a:ext cx="10156825" cy="566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458727"/>
              </p:ext>
            </p:extLst>
          </p:nvPr>
        </p:nvGraphicFramePr>
        <p:xfrm>
          <a:off x="625534" y="1182818"/>
          <a:ext cx="9900409" cy="566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06" y="636565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РАСХОДОВ БЮДЖЕТА города </a:t>
            </a:r>
            <a:br>
              <a:rPr lang="ru-RU" b="1" dirty="0" smtClean="0"/>
            </a:br>
            <a:r>
              <a:rPr lang="ru-RU" sz="2400" b="1" dirty="0" smtClean="0"/>
              <a:t>на</a:t>
            </a:r>
            <a:r>
              <a:rPr lang="ru-RU" b="1" dirty="0" smtClean="0"/>
              <a:t> 2024 год </a:t>
            </a:r>
            <a:br>
              <a:rPr lang="ru-RU" b="1" dirty="0" smtClean="0"/>
            </a:br>
            <a:r>
              <a:rPr lang="ru-RU" sz="2700" b="1" dirty="0"/>
              <a:t>ПО СТАТЬЯМ ЭКОНОМИЧЕСКОЙ классификации</a:t>
            </a:r>
            <a:endParaRPr lang="ru-RU" sz="2700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78706" y="1905001"/>
          <a:ext cx="8686800" cy="430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04393" y="223726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002090" y="225260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318845"/>
              </p:ext>
            </p:extLst>
          </p:nvPr>
        </p:nvGraphicFramePr>
        <p:xfrm>
          <a:off x="953417" y="2190364"/>
          <a:ext cx="881208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5106081"/>
              </p:ext>
            </p:extLst>
          </p:nvPr>
        </p:nvGraphicFramePr>
        <p:xfrm>
          <a:off x="773906" y="611485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46106" y="179437"/>
            <a:ext cx="3385741" cy="318486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лайд 12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6" y="708003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БЮДЖЕТА 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8254" y="3279771"/>
            <a:ext cx="207170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88782" y="1993887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Общегосударственные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8782" y="2708267"/>
            <a:ext cx="421484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8782" y="3208333"/>
            <a:ext cx="4214842" cy="3571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Национальная экономика 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 том числе транспорт, дорожное хозяйство)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8782" y="3708399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Городское хозяйство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8782" y="4065589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8782" y="4422779"/>
            <a:ext cx="4286280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Культура и кинематография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8782" y="4851407"/>
            <a:ext cx="4214842" cy="21431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Социальная политика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60220" y="5208597"/>
            <a:ext cx="4143404" cy="2857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Физическая культура и спорт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60220" y="5637225"/>
            <a:ext cx="4143404" cy="2857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 массовой информации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559956" y="2065325"/>
            <a:ext cx="2000264" cy="385765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5488782" y="2279639"/>
            <a:ext cx="4267200" cy="2857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Проекты поддержки местных инициатив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01284" y="357615"/>
            <a:ext cx="887420" cy="272148"/>
          </a:xfrm>
        </p:spPr>
        <p:txBody>
          <a:bodyPr/>
          <a:lstStyle/>
          <a:p>
            <a:r>
              <a:rPr lang="ru-RU" dirty="0" smtClean="0"/>
              <a:t>Слайд 13</a:t>
            </a:r>
            <a:endParaRPr lang="ru-RU" dirty="0"/>
          </a:p>
        </p:txBody>
      </p:sp>
      <p:sp>
        <p:nvSpPr>
          <p:cNvPr id="1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88948" y="7136333"/>
            <a:ext cx="3385741" cy="31848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76736443"/>
              </p:ext>
            </p:extLst>
          </p:nvPr>
        </p:nvGraphicFramePr>
        <p:xfrm>
          <a:off x="161330" y="569931"/>
          <a:ext cx="10369152" cy="688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002090" y="251445"/>
            <a:ext cx="3385741" cy="318486"/>
          </a:xfrm>
        </p:spPr>
        <p:txBody>
          <a:bodyPr/>
          <a:lstStyle/>
          <a:p>
            <a:r>
              <a:rPr lang="ru-RU" dirty="0" smtClean="0"/>
              <a:t>Слайд 14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6" y="493689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СТРУКТУРА РАСХОДОВ БЮДЖЕТА города </a:t>
            </a:r>
            <a:br>
              <a:rPr lang="ru-RU" b="1" dirty="0" smtClean="0"/>
            </a:br>
            <a:r>
              <a:rPr lang="ru-RU" b="1" dirty="0" smtClean="0"/>
              <a:t>НА 2024 ГОД</a:t>
            </a:r>
            <a:endParaRPr lang="ru-RU" sz="22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8706" y="19050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169443" y="1547589"/>
          <a:ext cx="8424936" cy="47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34576" y="175202"/>
            <a:ext cx="3385741" cy="318486"/>
          </a:xfrm>
        </p:spPr>
        <p:txBody>
          <a:bodyPr/>
          <a:lstStyle/>
          <a:p>
            <a:r>
              <a:rPr lang="ru-RU" dirty="0" smtClean="0"/>
              <a:t>Слайд 15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82280"/>
              </p:ext>
            </p:extLst>
          </p:nvPr>
        </p:nvGraphicFramePr>
        <p:xfrm>
          <a:off x="161330" y="1475581"/>
          <a:ext cx="1035898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31112" y="350837"/>
            <a:ext cx="8186767" cy="474321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39319"/>
              </p:ext>
            </p:extLst>
          </p:nvPr>
        </p:nvGraphicFramePr>
        <p:xfrm>
          <a:off x="1" y="0"/>
          <a:ext cx="10691812" cy="755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80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Расходы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бюджета             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слайд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8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(сметы)</a:t>
                      </a:r>
                      <a:endParaRPr lang="ru-RU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Отклонения </a:t>
                      </a:r>
                    </a:p>
                    <a:p>
                      <a:pPr algn="ctr"/>
                      <a:r>
                        <a:rPr lang="ru-RU" sz="1000" dirty="0" smtClean="0"/>
                        <a:t>+</a:t>
                      </a:r>
                      <a:r>
                        <a:rPr lang="ru-RU" sz="1000" baseline="0" dirty="0" smtClean="0"/>
                        <a:t> превышение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000" baseline="0" dirty="0" smtClean="0"/>
                        <a:t>- Снижение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245 991,7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278 826,0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+32 834,3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45 502,0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51 093,3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+ 5 591,3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 города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2 364,5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2 472,5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2 343,1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2 522,9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+179,8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Контрольно-счётная палата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3 168,6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3 709,5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+540,9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имуществу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10 560,4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10 699,5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+139,1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ЕДДС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4 581,8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5 590,2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+1 008,4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Комитет по финансам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5 634,8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5 995</a:t>
                      </a:r>
                      <a:r>
                        <a:rPr kumimoji="0" lang="ru-RU" sz="14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,8</a:t>
                      </a:r>
                      <a:endParaRPr kumimoji="0" lang="ru-RU" sz="1400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+361,0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МБОУДОД «ЦЭВ»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13 701,5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16 214,3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+2 512,8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«Сказка»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16 505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18 415,6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+ 1 910,6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/с «Рябинка»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15 329,8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17 666,2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+2 336,4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д/с «Алёнушка»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640,2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15 030,0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1 389,8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д/с «Родничок»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12 587,9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24 250,0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+11 662,1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51341527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«Школа № 1»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10 342,7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8 970,3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-1 372,4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«Школа № 2»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21 511,6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21 067,7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-443,9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МБОУДОД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ДШИ»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20 786,9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22 862,4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+2 075,5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«Центр культуры»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11 162,1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11 537,6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+375,5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МБОУДОД «ДЮСШ»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13 205,1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15 507,7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+2 302,6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«Комитет по СМИ»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4 246,8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4 885,0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+638,2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 «Городские леса»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1 026,0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2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МКУ</a:t>
                      </a:r>
                      <a:r>
                        <a:rPr lang="ru-RU" sz="1400" baseline="0" dirty="0" smtClean="0"/>
                        <a:t> «Комитет по образованию»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6 207,2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6 884,8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+677,6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02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Спорткомплекс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11 469,7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12 424,7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+955,0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39837287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ПРОГРАММНЫЙ БЮДЖЕТ. Зачем он нужен?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1064" y="206532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7188"/>
            <a:r>
              <a:rPr lang="ru-RU" sz="1400" dirty="0"/>
              <a:t>	Бюджет города Белокуриха частично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</a:t>
            </a:r>
          </a:p>
          <a:p>
            <a:pPr defTabSz="357188"/>
            <a:r>
              <a:rPr lang="ru-RU" sz="1400" dirty="0"/>
              <a:t>	Каждая муниципальная программа увязывает бюджетные ассигнования с результатами их использования для достижения заявленных целей. Таким,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5378" y="4065589"/>
            <a:ext cx="235745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Программный бюджет, это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8650" y="4422779"/>
            <a:ext cx="5072098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8650" y="3636961"/>
            <a:ext cx="5072098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эффективности деятельности всех участников программы за счет 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88650" y="5208597"/>
            <a:ext cx="507209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</a:t>
            </a: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774270" y="3922713"/>
            <a:ext cx="571504" cy="164307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64410" y="234549"/>
            <a:ext cx="887420" cy="299363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30082" y="224988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06" y="636565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УДЕЛЬНЫЙ ВЕС РАСХОДОВ </a:t>
            </a:r>
            <a:br>
              <a:rPr lang="ru-RU" b="1" dirty="0" smtClean="0"/>
            </a:br>
            <a:r>
              <a:rPr lang="ru-RU" b="1" dirty="0" smtClean="0"/>
              <a:t>НА реализацию </a:t>
            </a:r>
            <a:r>
              <a:rPr lang="ru-RU" b="1" dirty="0" err="1" smtClean="0"/>
              <a:t>пРОГРАММ</a:t>
            </a:r>
            <a:r>
              <a:rPr lang="ru-RU" b="1" dirty="0" smtClean="0"/>
              <a:t> </a:t>
            </a:r>
            <a:r>
              <a:rPr lang="ru-RU" sz="2200" b="1" dirty="0"/>
              <a:t>(</a:t>
            </a:r>
            <a:r>
              <a:rPr lang="en-US" sz="2200" b="1" dirty="0"/>
              <a:t>℅</a:t>
            </a:r>
            <a:r>
              <a:rPr lang="ru-RU" sz="2200" b="1" dirty="0"/>
              <a:t>)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66386" y="251445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74" y="261593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686802"/>
              </p:ext>
            </p:extLst>
          </p:nvPr>
        </p:nvGraphicFramePr>
        <p:xfrm>
          <a:off x="233338" y="1619597"/>
          <a:ext cx="101531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112" y="350837"/>
            <a:ext cx="8186767" cy="4286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53808"/>
              </p:ext>
            </p:extLst>
          </p:nvPr>
        </p:nvGraphicFramePr>
        <p:xfrm>
          <a:off x="2" y="27143"/>
          <a:ext cx="10691811" cy="740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64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программ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нения +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превы-шение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снижен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56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поддержка граждан города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доступным и комфортным жильем населения г. Белокуриха на 2021-2024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+ 9 600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и развитие малого предпринимательства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81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прав граждан и их безопасности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2 920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2 955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туризма и оздоровительного отдыха в г. Белокуриха на 2021-2025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транспортной системы в г. Белокуриха на 2021-2026 годы.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22 100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22 200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+100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занятости населения г. Белокуриха на 2021-2025 годы.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1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Комплексные меры по противодействию злоупотреблению наркотиков и их незаконному обороту </a:t>
                      </a:r>
                    </a:p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17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образования и молодежной политики в г. Белокуриха на 2020-2024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7 280,6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6 690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-590,6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населения г. Белокуриха ж/к услугами на 2021-2026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27 102,8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9 450,0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-17 652,8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1 330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+410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2 149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2 554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+405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здравоохранения в г.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1 320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1 260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-60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36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Адресная инвестиционная программа МО город Белокуриха Алтайского края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1 200,0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95 000,0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+93 800,0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135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современной городской среды на территории города Белокуриха на 2021-2024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842,1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668,7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-173,4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0314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муниципальной службы в муниципальном образовании город Белокуриха на 2021-2025 годы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9891,0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10 114,2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+223,2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6756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79 370,5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165 506,9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+86 136,4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337794" y="191594"/>
            <a:ext cx="3385741" cy="31848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Слайд 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270" y="184040"/>
            <a:ext cx="8686800" cy="534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403" y="887763"/>
            <a:ext cx="10248086" cy="688075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БЮДЖЕТ</a:t>
            </a:r>
            <a:r>
              <a:rPr lang="ru-RU" sz="1400" dirty="0" smtClean="0"/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местного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самоуправления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916" y="2408393"/>
            <a:ext cx="2462367" cy="181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25512" y="4507677"/>
            <a:ext cx="5137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Муниципальная</a:t>
            </a:r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программа</a:t>
            </a:r>
          </a:p>
          <a:p>
            <a:pPr algn="ctr"/>
            <a:r>
              <a:rPr lang="ru-RU" sz="1400" dirty="0"/>
              <a:t>это </a:t>
            </a:r>
            <a:r>
              <a:rPr lang="ru-RU" sz="1400" dirty="0" smtClean="0"/>
              <a:t>документ, в котором обозначены задачи муниципалитета, деньги, необходимые для их выполнения, и ожидаемые результаты. Одна муниципальная программа содержит список задач для конкретной сферы. Например культуры, спорта, благоустройства и др.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89922" y="1416626"/>
            <a:ext cx="534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РАСХОДЫ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БЮДЖЕТА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это выплачиваемые из бюджета денежные средства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4412" y="2641262"/>
            <a:ext cx="4164328" cy="74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ДЕФИЦИТ БЮДЖЕТА </a:t>
            </a:r>
          </a:p>
          <a:p>
            <a:pPr algn="ctr"/>
            <a:r>
              <a:rPr lang="ru-RU" sz="1400" dirty="0"/>
              <a:t>это превышение </a:t>
            </a:r>
            <a:r>
              <a:rPr lang="ru-RU" sz="1400" dirty="0" smtClean="0"/>
              <a:t>расходов </a:t>
            </a:r>
            <a:r>
              <a:rPr lang="ru-RU" sz="1400" dirty="0"/>
              <a:t>бюджета над его доходами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0947" y="2696253"/>
            <a:ext cx="3822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ПРОФИЦИТ БЮДЖЕТА </a:t>
            </a:r>
            <a:r>
              <a:rPr lang="ru-RU" sz="1400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400" dirty="0"/>
              <a:t>это превышение доходов бюджета над его расходами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896" y="3333107"/>
            <a:ext cx="38780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БЮДЖЕТНЫЕ АССИГНОВАНИЯ </a:t>
            </a:r>
          </a:p>
          <a:p>
            <a:pPr algn="ctr"/>
            <a:r>
              <a:rPr lang="ru-RU" sz="1400" dirty="0"/>
              <a:t>это предельные объемы денежных средств, предусмотренных </a:t>
            </a:r>
          </a:p>
          <a:p>
            <a:pPr algn="ctr"/>
            <a:r>
              <a:rPr lang="ru-RU" sz="1400" dirty="0"/>
              <a:t>в соответствующем финансовом </a:t>
            </a:r>
          </a:p>
          <a:p>
            <a:pPr algn="ctr"/>
            <a:r>
              <a:rPr lang="ru-RU" sz="1400" dirty="0"/>
              <a:t>году для исполнения бюджетных обязательств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0586" y="4514102"/>
            <a:ext cx="5497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ДОЛГОВАЯ ПОЛИТИКА  </a:t>
            </a:r>
          </a:p>
          <a:p>
            <a:pPr algn="ctr"/>
            <a:r>
              <a:rPr lang="ru-RU" sz="1400" dirty="0"/>
              <a:t>это деятельность органов власти по управлению государственным долгом. Она формирует идеологию управления государственными заимствованиями, определяет стратегию и тактику управления государственным долгом и основные направления органов власти по их реализации.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398" y="367895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27443" y="352832"/>
            <a:ext cx="3343000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354" y="5876489"/>
            <a:ext cx="4148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cap="all" dirty="0" smtClean="0">
                <a:solidFill>
                  <a:schemeClr val="accent3">
                    <a:lumMod val="50000"/>
                  </a:schemeClr>
                </a:solidFill>
              </a:rPr>
              <a:t>Лимиты бюджетных обязательств</a:t>
            </a:r>
          </a:p>
          <a:p>
            <a:pPr algn="ctr"/>
            <a:r>
              <a:rPr lang="ru-RU" sz="1400" dirty="0"/>
              <a:t>Это расходные обязательства, подлежащие исполнению в соответствующем финансовом году</a:t>
            </a:r>
          </a:p>
          <a:p>
            <a:endParaRPr lang="ru-RU" sz="1400" b="1" u="sng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6411" y="3268396"/>
            <a:ext cx="3663963" cy="1353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Лимиты денежных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обязательств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Обязанность получателя бюджетных средств уплатить бюджету, физическому (юридическому лицу за счет средств бюджета определенные денежные средства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002" y="1336101"/>
            <a:ext cx="3887905" cy="52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ДОХОДЫ БЮДЖЕТА</a:t>
            </a:r>
            <a:endParaRPr lang="ru-RU" sz="1400" u="sng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dirty="0"/>
              <a:t>это поступающие </a:t>
            </a:r>
            <a:r>
              <a:rPr lang="ru-RU" sz="1400" dirty="0" smtClean="0"/>
              <a:t>в бюджет </a:t>
            </a:r>
            <a:r>
              <a:rPr lang="ru-RU" sz="1400" dirty="0"/>
              <a:t>денежные средства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8140" y="5826995"/>
            <a:ext cx="523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cap="all" dirty="0" smtClean="0">
                <a:solidFill>
                  <a:schemeClr val="accent3">
                    <a:lumMod val="50000"/>
                  </a:schemeClr>
                </a:solidFill>
              </a:rPr>
              <a:t>Субсидии </a:t>
            </a:r>
          </a:p>
          <a:p>
            <a:pPr algn="ctr"/>
            <a:r>
              <a:rPr lang="ru-RU" sz="1400" dirty="0"/>
              <a:t>Средства, предоставленные городу из краевого бюджета для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определенных задач, например, благоустройство города.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056" y="6522820"/>
            <a:ext cx="10053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cap="all" dirty="0" smtClean="0">
                <a:solidFill>
                  <a:schemeClr val="accent3">
                    <a:lumMod val="50000"/>
                  </a:schemeClr>
                </a:solidFill>
              </a:rPr>
              <a:t>Субвенции </a:t>
            </a:r>
          </a:p>
          <a:p>
            <a:pPr algn="ctr"/>
            <a:r>
              <a:rPr lang="ru-RU" sz="1400" dirty="0" smtClean="0"/>
              <a:t>Средства из краевого бюджета в бюджет города для выполнения государственных задач, которые переданы на городской уровень. Например заработная плата учителей, воспитателей, преподавателей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3904" y="1922127"/>
            <a:ext cx="3707042" cy="680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ПОФ</a:t>
            </a:r>
            <a:r>
              <a:rPr lang="ru-RU" sz="1400" dirty="0" smtClean="0">
                <a:solidFill>
                  <a:schemeClr val="tx1"/>
                </a:solidFill>
              </a:rPr>
              <a:t> - Предельные </a:t>
            </a:r>
            <a:r>
              <a:rPr lang="ru-RU" sz="1400" dirty="0">
                <a:solidFill>
                  <a:schemeClr val="tx1"/>
                </a:solidFill>
              </a:rPr>
              <a:t>объемы финансирования- это максимальная сумма выделенных денежных средств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82283" y="1949703"/>
            <a:ext cx="3887851" cy="683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Дотация</a:t>
            </a:r>
            <a:r>
              <a:rPr lang="ru-RU" sz="1400" dirty="0">
                <a:solidFill>
                  <a:schemeClr val="tx1"/>
                </a:solidFill>
              </a:rPr>
              <a:t>- выделенные денежные средства из бюджета региона безвозвратно на покрытие понесенных затрат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4" y="636565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dirty="0"/>
              <a:t>Источники финансирования дефицита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8518" y="2636829"/>
            <a:ext cx="392909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 финансирования </a:t>
            </a:r>
          </a:p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дефицита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6882" y="4208465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КРЕДИТЫ, </a:t>
            </a:r>
          </a:p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полученные от кредитных организаций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60418" y="4208465"/>
            <a:ext cx="192882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Изменение остатков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 по учету средств местного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1394" y="5708663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долг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совокупность долговых обязательств муниципального образования</a:t>
            </a:r>
          </a:p>
        </p:txBody>
      </p:sp>
      <p:sp>
        <p:nvSpPr>
          <p:cNvPr id="8" name="Стрелка вниз 7"/>
          <p:cNvSpPr/>
          <p:nvPr/>
        </p:nvSpPr>
        <p:spPr>
          <a:xfrm rot="3265113">
            <a:off x="3009061" y="3108593"/>
            <a:ext cx="428628" cy="1149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77267">
            <a:off x="7412352" y="3115792"/>
            <a:ext cx="357190" cy="112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782943">
            <a:off x="2718214" y="4999901"/>
            <a:ext cx="428628" cy="1401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007512" y="339320"/>
            <a:ext cx="3385741" cy="318486"/>
          </a:xfrm>
        </p:spPr>
        <p:txBody>
          <a:bodyPr/>
          <a:lstStyle/>
          <a:p>
            <a:r>
              <a:rPr lang="ru-RU" dirty="0" smtClean="0"/>
              <a:t>Слайд 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4" y="636565"/>
            <a:ext cx="8686800" cy="76700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МУНИЦИПАЛЬНЫЙ ДОЛГ ГОРОДА </a:t>
            </a:r>
            <a:r>
              <a:rPr lang="ru-RU" b="1" dirty="0" err="1" smtClean="0"/>
              <a:t>БелокурихА</a:t>
            </a:r>
            <a:r>
              <a:rPr lang="ru-RU" b="1" dirty="0" smtClean="0"/>
              <a:t> </a:t>
            </a:r>
            <a:r>
              <a:rPr lang="ru-RU" sz="2000" dirty="0"/>
              <a:t>в динамике за </a:t>
            </a:r>
            <a:r>
              <a:rPr lang="ru-RU" sz="2000" dirty="0" smtClean="0"/>
              <a:t>2010-2024 </a:t>
            </a:r>
            <a:r>
              <a:rPr lang="ru-RU" sz="1400" dirty="0" smtClean="0"/>
              <a:t>годы</a:t>
            </a:r>
            <a:r>
              <a:rPr lang="ru-RU" sz="2000" dirty="0" smtClean="0"/>
              <a:t> </a:t>
            </a:r>
            <a:r>
              <a:rPr lang="ru-RU" sz="2200" b="1" dirty="0"/>
              <a:t>(тыс.РУБ.)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24311" y="246071"/>
            <a:ext cx="3385741" cy="318486"/>
          </a:xfrm>
        </p:spPr>
        <p:txBody>
          <a:bodyPr/>
          <a:lstStyle/>
          <a:p>
            <a:r>
              <a:rPr lang="ru-RU" dirty="0" smtClean="0"/>
              <a:t>Слайд 21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025419"/>
              </p:ext>
            </p:extLst>
          </p:nvPr>
        </p:nvGraphicFramePr>
        <p:xfrm>
          <a:off x="89322" y="1619597"/>
          <a:ext cx="10420729" cy="551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31106" y="493712"/>
            <a:ext cx="8229600" cy="285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Сравнительная таблица по городам края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381655"/>
              </p:ext>
            </p:extLst>
          </p:nvPr>
        </p:nvGraphicFramePr>
        <p:xfrm>
          <a:off x="277908" y="1187549"/>
          <a:ext cx="10297144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6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5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01.01.2023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 дотации и субвенции из края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в среднем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год. Собственные доходы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среднем на 1 человека собственных доходов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(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Белокуриха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741 262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460 342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280 920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17 711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Алейск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936 738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684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702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Барнаул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640 865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24 925 724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926 297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9 999 427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12 670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Бийск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6 195 431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254 769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22 918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1 940 662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8 516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Заринск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1 420 022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57 458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Новоалтайск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2 059 649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435216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30 537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624 433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Рубцовск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3 163 659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498 183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665 476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 Яровое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2 059 205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1 913 395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7 430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4F81BD"/>
                          </a:solidFill>
                          <a:latin typeface="Times New Roman"/>
                        </a:rPr>
                        <a:t>ЗАТО Сибирский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391 576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281 147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110 429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городам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1 127 631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41 893 266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511 509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14 381 757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10 244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районам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888 222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40 725 023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614 013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11 111 010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Алтайскому краю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2 015 853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82 618 289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125 522</a:t>
                      </a:r>
                      <a:endParaRPr kumimoji="0" lang="ru-RU" sz="1400" b="0" i="0" u="none" strike="noStrike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25 492 767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2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643062" y="398624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30082" y="398624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46106" y="220991"/>
            <a:ext cx="3385741" cy="318486"/>
          </a:xfrm>
        </p:spPr>
        <p:txBody>
          <a:bodyPr/>
          <a:lstStyle/>
          <a:p>
            <a:r>
              <a:rPr lang="ru-RU" dirty="0" smtClean="0"/>
              <a:t>Слайд 23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645" y="986077"/>
            <a:ext cx="3604270" cy="22217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 е д л а г а й –</a:t>
            </a: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о д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р ж и м 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3538" y="310287"/>
            <a:ext cx="6840760" cy="4837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поддержки местных инициатив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7794" y="986077"/>
            <a:ext cx="6047538" cy="22217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0850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Инициативное бюджетирование – выделение на конкурсной основе субсидий из краевого бюджета на реализацию проектов, направленных на благоустройство и ремонт объектов общественной инфраструктуры в сельских населенных пунктах, городах с сельскими населенными пунктами и малых городах.</a:t>
            </a:r>
          </a:p>
          <a:p>
            <a:pPr algn="just" defTabSz="450850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Отбор, реализация и контроль реализации проектов – при обязательном участии населения.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7794" y="3388809"/>
            <a:ext cx="604753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Субсидия из краевого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346" y="3388809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1,3 млн.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7794" y="4438129"/>
            <a:ext cx="6052542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городского бюджета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346" y="4438129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10% до 25% (+)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37794" y="5476357"/>
            <a:ext cx="604753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 физических лиц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346" y="5476357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5% до 15% (+)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7793" y="6567034"/>
            <a:ext cx="6053115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юридических лиц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346" y="6588149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 до 7% (+)</a:t>
            </a:r>
          </a:p>
        </p:txBody>
      </p:sp>
    </p:spTree>
    <p:extLst>
      <p:ext uri="{BB962C8B-B14F-4D97-AF65-F5344CB8AC3E}">
        <p14:creationId xmlns:p14="http://schemas.microsoft.com/office/powerpoint/2010/main" val="10218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593285" y="261378"/>
            <a:ext cx="3920331" cy="318486"/>
          </a:xfrm>
        </p:spPr>
        <p:txBody>
          <a:bodyPr/>
          <a:lstStyle/>
          <a:p>
            <a:r>
              <a:rPr lang="ru-RU" dirty="0" smtClean="0"/>
              <a:t>Слайд 24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89522" y="342478"/>
            <a:ext cx="6860580" cy="575726"/>
          </a:xfrm>
        </p:spPr>
        <p:txBody>
          <a:bodyPr/>
          <a:lstStyle/>
          <a:p>
            <a:pPr algn="ctr"/>
            <a:r>
              <a:rPr lang="ru-RU" dirty="0" smtClean="0"/>
              <a:t>Инициативные проекты города Белокуриха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8488" y="1115006"/>
            <a:ext cx="9733962" cy="2679296"/>
          </a:xfrm>
        </p:spPr>
        <p:txBody>
          <a:bodyPr>
            <a:normAutofit fontScale="47500" lnSpcReduction="20000"/>
          </a:bodyPr>
          <a:lstStyle/>
          <a:p>
            <a:pPr algn="just" defTabSz="450850"/>
            <a:r>
              <a:rPr lang="ru-RU" dirty="0" smtClean="0"/>
              <a:t>	</a:t>
            </a:r>
            <a:r>
              <a:rPr lang="ru-RU" sz="2900" dirty="0" smtClean="0"/>
              <a:t>С 1 января 2021 года в Федеральном законе от 06.10.2003 № 131-ФЗ «Об общих принципах организации местного самоуправления в Российской Федерации» закреплена новая форма участия населения в осуществлении местного самоуправления-инициативные проекты. Возможность участвовать в проекте появилась у малых городов, куда входит </a:t>
            </a:r>
            <a:r>
              <a:rPr lang="ru-RU" sz="2900" dirty="0" err="1" smtClean="0"/>
              <a:t>г.Белокуриха</a:t>
            </a:r>
            <a:r>
              <a:rPr lang="ru-RU" sz="2900" dirty="0" smtClean="0"/>
              <a:t>.</a:t>
            </a:r>
          </a:p>
          <a:p>
            <a:pPr algn="just" defTabSz="450850"/>
            <a:r>
              <a:rPr lang="ru-RU" sz="2900" dirty="0"/>
              <a:t>	</a:t>
            </a:r>
            <a:r>
              <a:rPr lang="ru-RU" sz="2900" dirty="0" smtClean="0"/>
              <a:t>Пакет документов представляется на конкурс в соответствии:</a:t>
            </a:r>
          </a:p>
          <a:p>
            <a:pPr indent="177800" algn="just" defTabSz="450850">
              <a:buAutoNum type="arabicPeriod"/>
            </a:pPr>
            <a:r>
              <a:rPr lang="ru-RU" sz="2900" dirty="0" smtClean="0"/>
              <a:t>Приказу Министерства Финансов 30.08.2018 г. № 18-н «Об утверждении положения о конкурсной комиссии по проведению конкурсного отбора по предоставлению из краевого бюджета бюджетам муниципальных образований Алтайского края субсидий на реализацию инициативных проектов развития общественной инфраструктуры муниципальных образований;</a:t>
            </a:r>
          </a:p>
          <a:p>
            <a:pPr indent="177800" algn="just" defTabSz="450850">
              <a:buAutoNum type="arabicPeriod"/>
            </a:pPr>
            <a:r>
              <a:rPr lang="ru-RU" sz="2900" dirty="0" smtClean="0"/>
              <a:t>Порядку предоставления из краевого бюджета субсидий на реализацию инициативных проектов развития общественной инфраструктуры муниципальных образований утвержденному постановлением Правительства Алтайского края от 29.10.2019 № 423 (в ред. от 11.08.2022 № 286);</a:t>
            </a:r>
          </a:p>
          <a:p>
            <a:pPr indent="177800" algn="just" defTabSz="450850">
              <a:buAutoNum type="arabicPeriod"/>
            </a:pPr>
            <a:r>
              <a:rPr lang="ru-RU" sz="2900" dirty="0" smtClean="0"/>
              <a:t>Приказу Министерства Финансов</a:t>
            </a:r>
            <a:r>
              <a:rPr lang="ru-RU" sz="2900" dirty="0"/>
              <a:t> Алтайского края от </a:t>
            </a:r>
            <a:r>
              <a:rPr lang="ru-RU" sz="2900" dirty="0" smtClean="0"/>
              <a:t>28.01.2020 № 2-н «Об утверждении требований к конкурсному отбору инициативных проектов развития общественной инфраструктуры муниципальных образований.</a:t>
            </a:r>
          </a:p>
          <a:p>
            <a:pPr marL="514350" indent="-514350" algn="just" defTabSz="450850">
              <a:buAutoNum type="arabicPeriod"/>
            </a:pPr>
            <a:endParaRPr lang="ru-RU" sz="29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9402" y="4132642"/>
            <a:ext cx="273630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95 %</a:t>
            </a:r>
            <a:endParaRPr lang="ru-RU" sz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38777" y="4122204"/>
            <a:ext cx="6303671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городского бюджета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4199" y="5328238"/>
            <a:ext cx="273630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5 % до 15 % (+)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4729" y="6528100"/>
            <a:ext cx="273630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 до 15 % (+)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7316" y="5365047"/>
            <a:ext cx="6235133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физических лиц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7316" y="6528100"/>
            <a:ext cx="6235131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юридических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0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394127" y="137064"/>
            <a:ext cx="3920331" cy="318486"/>
          </a:xfrm>
        </p:spPr>
        <p:txBody>
          <a:bodyPr/>
          <a:lstStyle/>
          <a:p>
            <a:r>
              <a:rPr lang="ru-RU" dirty="0" smtClean="0"/>
              <a:t>Слайд 25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5492" y="3228875"/>
            <a:ext cx="9868966" cy="919161"/>
          </a:xfrm>
        </p:spPr>
        <p:txBody>
          <a:bodyPr/>
          <a:lstStyle/>
          <a:p>
            <a:pPr algn="ctr"/>
            <a:r>
              <a:rPr lang="ru-RU" dirty="0" smtClean="0"/>
              <a:t>Инициативные проекты г. Белокуриха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46334" y="4148036"/>
            <a:ext cx="10068124" cy="2440113"/>
          </a:xfrm>
        </p:spPr>
        <p:txBody>
          <a:bodyPr>
            <a:normAutofit/>
          </a:bodyPr>
          <a:lstStyle/>
          <a:p>
            <a:pPr algn="just" defTabSz="450850"/>
            <a:r>
              <a:rPr lang="ru-RU" dirty="0" smtClean="0"/>
              <a:t>	</a:t>
            </a:r>
            <a:r>
              <a:rPr lang="ru-RU" sz="1700" dirty="0" smtClean="0"/>
              <a:t>В 2023 </a:t>
            </a:r>
            <a:r>
              <a:rPr lang="ru-RU" sz="1700" dirty="0"/>
              <a:t>году муниципалитет подал </a:t>
            </a:r>
            <a:r>
              <a:rPr lang="ru-RU" sz="1700" dirty="0" smtClean="0"/>
              <a:t>заявку </a:t>
            </a:r>
            <a:r>
              <a:rPr lang="ru-RU" sz="1700" dirty="0"/>
              <a:t>на участие в конкурсе, которые </a:t>
            </a:r>
            <a:r>
              <a:rPr lang="ru-RU" sz="1700" dirty="0" smtClean="0"/>
              <a:t>будут реализовываться в  2024 году.</a:t>
            </a:r>
          </a:p>
          <a:p>
            <a:pPr defTabSz="450850"/>
            <a:r>
              <a:rPr lang="ru-RU" sz="1700" dirty="0"/>
              <a:t>	</a:t>
            </a:r>
            <a:r>
              <a:rPr lang="ru-RU" sz="1700" dirty="0" smtClean="0"/>
              <a:t>Общая стоимость проектов для реализации составит 6 433 657 рублей.</a:t>
            </a:r>
          </a:p>
          <a:p>
            <a:pPr algn="just" defTabSz="450850"/>
            <a:r>
              <a:rPr lang="ru-RU" sz="1700" dirty="0"/>
              <a:t>	</a:t>
            </a:r>
            <a:r>
              <a:rPr lang="ru-RU" sz="1700" dirty="0" smtClean="0"/>
              <a:t>Реализация проектов начнется и завершится в 2024 году.</a:t>
            </a:r>
            <a:endParaRPr lang="ru-RU" sz="1700" dirty="0"/>
          </a:p>
          <a:p>
            <a:r>
              <a:rPr lang="ru-RU" sz="1700" dirty="0" smtClean="0"/>
              <a:t>Средства будут заложены после подведения итогов конкурса, в том числе из городского бюджета.</a:t>
            </a:r>
            <a:endParaRPr lang="ru-RU" sz="17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5355" y="968105"/>
            <a:ext cx="3604270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проект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1890" y="972327"/>
            <a:ext cx="511256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Асфальтирование ул. 50 лет Алтая</a:t>
            </a:r>
          </a:p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4 507 014 рублей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77" y="2267528"/>
            <a:ext cx="3604270" cy="10035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890" y="2223579"/>
            <a:ext cx="511256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77" y="2282563"/>
            <a:ext cx="3604270" cy="97346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проект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01890" y="2223579"/>
            <a:ext cx="5112568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по улице Дружная</a:t>
            </a:r>
          </a:p>
          <a:p>
            <a:pPr algn="ct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926 643 рублей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61104" y="43574"/>
            <a:ext cx="3385741" cy="318486"/>
          </a:xfrm>
        </p:spPr>
        <p:txBody>
          <a:bodyPr/>
          <a:lstStyle/>
          <a:p>
            <a:r>
              <a:rPr lang="ru-RU" dirty="0" smtClean="0"/>
              <a:t>Слайд 26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330" y="362060"/>
            <a:ext cx="4824535" cy="27697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публикуются данные по бюджету на регулярной основе?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Данные о бюджете города Белокуриха на регулярной основе публикуются на сайте города Белокуриха: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бюджет - бюджет для граждан.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Решение о бюджете.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исполнение бюджета.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0693" y="344384"/>
            <a:ext cx="5383735" cy="285938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2023 году изменятся расходы бюджета? На что будут направлены средства?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расходов существенных изменений нет. Бюджет города сохраняет свою социальную направленность. Приоритетным направлением расходов остается оплата труда работников и содержание бюджетной сферы.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 финансирование принятых программ в полном объеме, а также компенсация выпадающих доходов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энергоснабжающих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организаций (теплоцентраль и водоканал).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29880" y="3377294"/>
            <a:ext cx="5311725" cy="184270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 данный момент, в реальных условиях, может повлиять на увеличение бюджета Белокурихи?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производственного сектора, повышение инвестиционной активности, развитие потребительского рынка, рост доходов населения, финансовая поддержка из вышестоящих бюджетов.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331" y="3377293"/>
            <a:ext cx="4824534" cy="19147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расходы в бюджете города являются приоритетными?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Исполнению, в первую очередь, подлежат расходы на оплату труда, налоговых и коммунальных платежей, социальные выплаты населению, исполнение судебных решений.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330" y="5393518"/>
            <a:ext cx="10280275" cy="216615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город не берет кредиты?</a:t>
            </a:r>
          </a:p>
          <a:p>
            <a:pPr algn="just" defTabSz="450850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Привлечение кредитов не планируется из-за заключенного с Министерством Финансов Алтайского края Соглашения, где администрация не привлекает кредиты в кредитных организациях. Дефицит бюджета финансируется за счет остатков бюджета на 1 января каждого года и финансовой помощи из бюджета Алтайского края.</a:t>
            </a:r>
          </a:p>
          <a:p>
            <a:pPr algn="just" defTabSz="450850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краевой поддержки, использование кредитных средств на кассовые разрывы не целесообразно.</a:t>
            </a:r>
          </a:p>
          <a:p>
            <a:pPr algn="ctr"/>
            <a:endParaRPr lang="ru-RU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1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27875" y="251445"/>
            <a:ext cx="3385741" cy="318486"/>
          </a:xfrm>
        </p:spPr>
        <p:txBody>
          <a:bodyPr/>
          <a:lstStyle/>
          <a:p>
            <a:r>
              <a:rPr lang="ru-RU" dirty="0" smtClean="0"/>
              <a:t>Слайд 27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338" y="569931"/>
            <a:ext cx="4680520" cy="4506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 узнать о том, какие льготы по налогам мне предусмотрены?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официальном сайте города Белокуриха: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разделе власть во вкладке налоговая информирует.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во вкладке налоги.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разделе размещена актуальная информация о налоге на доходы физических лиц, налогах на землю и имущество физических лиц, специальных налоговых режимах.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информация о налоговых льготах в специальной базе данных на сайте ФНС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//www.nalog.ru/rn22/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57874" y="569931"/>
            <a:ext cx="5400600" cy="4506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полномочия относятся к местной администрации?</a:t>
            </a:r>
          </a:p>
          <a:p>
            <a:pPr algn="just" defTabSz="450850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Полномочия местной администрации закреплены в гл. 3 Федерального закона № 131-ФЗ. Местная администрация составляет проект бюджета и осуществляет его исполнение. За счет бюджетных средств администрация выполняет функции в сферах: -организации дошкольного, школьного и дополнительного образования;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Физической культуры и спорта, культуры и библиотечного обслуживания;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организации электро-, тепло-, газо- и водоснабжения;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Дорожной деятельности;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Транспортного обслуживания;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Благоустройства;</a:t>
            </a:r>
          </a:p>
          <a:p>
            <a:pPr marL="285750" indent="-285750" algn="just" defTabSz="450850"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Сбора и утилизации твердых бытовых отходов.</a:t>
            </a:r>
          </a:p>
          <a:p>
            <a:pPr algn="just" defTabSz="450850"/>
            <a:endParaRPr lang="ru-RU" sz="1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338" y="5219997"/>
            <a:ext cx="10280278" cy="23396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 новый порядок определения территории города Белокурихи, на которой могут реализовываться инициативные проекты?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Инициативные проекты могут реализовываться в интересах населения города Белокурихи в целом, а также в интересах жителей части территории города Белокурихи.</a:t>
            </a:r>
          </a:p>
          <a:p>
            <a:pPr algn="just" defTabSz="45085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Объекты, предусмотренные инициативными проектами, могут размещаться только на земельных участках, находящихся в муниципальной собственности, или земельных участках, государственная собственность на которые не разграничена.</a:t>
            </a:r>
          </a:p>
        </p:txBody>
      </p:sp>
    </p:spTree>
    <p:extLst>
      <p:ext uri="{BB962C8B-B14F-4D97-AF65-F5344CB8AC3E}">
        <p14:creationId xmlns:p14="http://schemas.microsoft.com/office/powerpoint/2010/main" val="19922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05CE-B691-4B45-BB1E-DDB607BE2692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7127875" y="323453"/>
            <a:ext cx="3385741" cy="318486"/>
          </a:xfrm>
        </p:spPr>
        <p:txBody>
          <a:bodyPr/>
          <a:lstStyle/>
          <a:p>
            <a:r>
              <a:rPr lang="ru-RU" dirty="0" smtClean="0"/>
              <a:t>Слайд 28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070" y="1475581"/>
            <a:ext cx="6682011" cy="593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355600">
              <a:tabLst>
                <a:tab pos="450850" algn="l"/>
              </a:tabLs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федеральном бюджете, бюджетной политике, электронном бюджете, резервных фондах, международных финансовых и налоговых отношениях, муниципальном долге, бухгалтерском учете и аудите, муниципальных услугах, а также иная информация.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бюджетах и бюджетном процессе в Российской Федерации (включая бюджеты субъектов РФ и бюджеты муниципальных образований)</a:t>
            </a:r>
          </a:p>
          <a:p>
            <a:pPr algn="just">
              <a:tabLst>
                <a:tab pos="450850" algn="l"/>
              </a:tabLs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проекте «Бюджет для граждан», обсуждения и события по вопросу открытых данных (повышения уровня информационной открытости федеральных ведомств)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краевом бюджете и муниципальных бюджетах Алтайского края.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 региональном проекте поддержки местных инициатив, этапах и условиях участия в конкурсном отборе, реализованных объектах на территории Алтайского края.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Информация об инициативных проектах города Белокуриха, этапах и условиях участия 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конкурсном отборе, реализованных объектах на территории городского округа.</a:t>
            </a:r>
          </a:p>
          <a:p>
            <a:pPr algn="just" defTabSz="450850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Официальный Интернет-сайт администрации города Белокуриха.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071" y="615937"/>
            <a:ext cx="6682010" cy="571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Описание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82481" y="646314"/>
            <a:ext cx="3258592" cy="565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сылки</a:t>
            </a:r>
          </a:p>
        </p:txBody>
      </p:sp>
      <p:pic>
        <p:nvPicPr>
          <p:cNvPr id="19" name="Рисунок 18"/>
          <p:cNvPicPr/>
          <p:nvPr/>
        </p:nvPicPr>
        <p:blipFill rotWithShape="1">
          <a:blip r:embed="rId2"/>
          <a:srcRect l="22407" t="13278" r="44565" b="73007"/>
          <a:stretch/>
        </p:blipFill>
        <p:spPr bwMode="auto">
          <a:xfrm>
            <a:off x="7127875" y="6516141"/>
            <a:ext cx="3213197" cy="623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/>
          <a:srcRect l="57663" t="31172" r="27444" b="28665"/>
          <a:stretch/>
        </p:blipFill>
        <p:spPr bwMode="auto">
          <a:xfrm>
            <a:off x="7127875" y="1619597"/>
            <a:ext cx="3213197" cy="48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127875" y="7138282"/>
            <a:ext cx="3258591" cy="2708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http://belokuriha-gorod.ru/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962" y="405589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граждан в бюджетном процессе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354" y="1243790"/>
            <a:ext cx="10009112" cy="6208456"/>
          </a:xfrm>
        </p:spPr>
        <p:txBody>
          <a:bodyPr>
            <a:normAutofit/>
          </a:bodyPr>
          <a:lstStyle/>
          <a:p>
            <a:pPr algn="ctr"/>
            <a:r>
              <a:rPr lang="ru-RU" sz="1300" b="1" u="sng" dirty="0">
                <a:solidFill>
                  <a:schemeClr val="accent3">
                    <a:lumMod val="50000"/>
                  </a:schemeClr>
                </a:solidFill>
              </a:rPr>
              <a:t>БЮДЖЕТНЫЙ ПРОЦЕСС</a:t>
            </a:r>
            <a:r>
              <a:rPr lang="ru-RU" sz="1300" dirty="0"/>
              <a:t> - регламентируемая законодательством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845444" y="2708267"/>
            <a:ext cx="2857520" cy="107157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Помогает формировать доходную часть бюджета (НДФЛ, налоги на имущество)</a:t>
            </a:r>
          </a:p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НАЛОГОПЛАТЕЛЬЩИК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560352" y="2708267"/>
            <a:ext cx="2786082" cy="12858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Возможности влияния гражданина на состав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2274072" y="3779837"/>
            <a:ext cx="2000264" cy="7858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</a:p>
        </p:txBody>
      </p:sp>
      <p:sp>
        <p:nvSpPr>
          <p:cNvPr id="7" name="Овал 6"/>
          <p:cNvSpPr/>
          <p:nvPr/>
        </p:nvSpPr>
        <p:spPr>
          <a:xfrm>
            <a:off x="6917542" y="4208465"/>
            <a:ext cx="2143140" cy="10715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Публичные слушания по проекту бюджета города</a:t>
            </a:r>
          </a:p>
        </p:txBody>
      </p:sp>
      <p:sp>
        <p:nvSpPr>
          <p:cNvPr id="8" name="Овал 7"/>
          <p:cNvSpPr/>
          <p:nvPr/>
        </p:nvSpPr>
        <p:spPr>
          <a:xfrm>
            <a:off x="6917542" y="5565787"/>
            <a:ext cx="2214578" cy="114300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Публичные слушания по проекту отчета об исполнении бюджета города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060154" y="4637093"/>
            <a:ext cx="157163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131592" y="5637225"/>
            <a:ext cx="150019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988320" y="4637093"/>
            <a:ext cx="2571768" cy="8572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ПОЛУЧАТЕЛЬ СОЦИАЛЬНЫХ ГАРАНТИЙ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8320" y="5494349"/>
            <a:ext cx="2714644" cy="857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Получает социальные гарантии – расходная часть бюджета (образование, социальная помощь и т.д.)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666386" y="133441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" name="Нижний колонтитул 8"/>
          <p:cNvSpPr txBox="1">
            <a:spLocks/>
          </p:cNvSpPr>
          <p:nvPr/>
        </p:nvSpPr>
        <p:spPr>
          <a:xfrm>
            <a:off x="6858074" y="116522"/>
            <a:ext cx="3528392" cy="318486"/>
          </a:xfrm>
          <a:prstGeom prst="rect">
            <a:avLst/>
          </a:prstGeom>
        </p:spPr>
        <p:txBody>
          <a:bodyPr vert="horz"/>
          <a:lstStyle>
            <a:defPPr>
              <a:defRPr lang="ru-RU"/>
            </a:defPPr>
            <a:lvl1pPr marL="0" algn="r" defTabSz="1042873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94378" y="179437"/>
            <a:ext cx="887420" cy="272148"/>
          </a:xfrm>
        </p:spPr>
        <p:txBody>
          <a:bodyPr/>
          <a:lstStyle/>
          <a:p>
            <a:r>
              <a:rPr lang="ru-RU" dirty="0" smtClean="0"/>
              <a:t>Слайд </a:t>
            </a:r>
            <a:fld id="{694E05CE-B691-4B45-BB1E-DDB607BE269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13468" t="13683" r="35703" b="9634"/>
          <a:stretch/>
        </p:blipFill>
        <p:spPr bwMode="auto">
          <a:xfrm>
            <a:off x="0" y="451585"/>
            <a:ext cx="10602490" cy="7000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0692" y="3851845"/>
            <a:ext cx="9487742" cy="6480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1 января 2023 года введен и функционирует единый налоговый счет, который не предусматривает зачисление поступивших средств на определенный налог, распределение осуществляется по нормативам по всем начисляемым налогоплательщику налогам.</a:t>
            </a:r>
            <a:endParaRPr lang="ru-RU" sz="12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Молния 5"/>
          <p:cNvSpPr/>
          <p:nvPr/>
        </p:nvSpPr>
        <p:spPr>
          <a:xfrm>
            <a:off x="233338" y="3923853"/>
            <a:ext cx="216024" cy="4641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056" y="39878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ДОХОДЫ БЮДЖЕТА ГОРОДА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88650" y="1922449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5378" y="3779837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17212" y="3779837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89046" y="3779837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Безвозмездные поступления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3274204" y="2351077"/>
            <a:ext cx="500066" cy="250033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4917278" y="-506443"/>
            <a:ext cx="1428760" cy="7143800"/>
          </a:xfrm>
          <a:prstGeom prst="leftBrace">
            <a:avLst>
              <a:gd name="adj1" fmla="val 8333"/>
              <a:gd name="adj2" fmla="val 490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345510" y="3065458"/>
            <a:ext cx="2428892" cy="428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собственные доходы бюджета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6056" y="4637093"/>
            <a:ext cx="2880320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 от уплаты налогов, установленных налоговым кодексом РФ</a:t>
            </a:r>
          </a:p>
          <a:p>
            <a:pPr algn="ctr"/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налог на доходы физических  лиц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налог на имущество физических лиц 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налоги на совокупный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 по упрощенной системе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земельный налог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государственная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пошлина</a:t>
            </a: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акцизы по подакцизным товарам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17212" y="4637091"/>
            <a:ext cx="2872910" cy="20717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 от уплаты  других сборов, установленных законодательством, а также штрафов за нарушение законодательства РФ</a:t>
            </a: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доходы от использования имущества и земли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доходы от продажи имущества,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земельных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участков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штрафы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плата за негативное воздействие на окружающую среду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89046" y="4637093"/>
            <a:ext cx="2143140" cy="22145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доходов):</a:t>
            </a: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дотации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субсидии</a:t>
            </a:r>
          </a:p>
          <a:p>
            <a:pPr>
              <a:buFontTx/>
              <a:buChar char="-"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субвенции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прочие межбюджетные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трансферты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>
            <a:stCxn id="5" idx="2"/>
            <a:endCxn id="16" idx="0"/>
          </p:cNvCxnSpPr>
          <p:nvPr/>
        </p:nvCxnSpPr>
        <p:spPr>
          <a:xfrm>
            <a:off x="2452667" y="4351341"/>
            <a:ext cx="73549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2"/>
          </p:cNvCxnSpPr>
          <p:nvPr/>
        </p:nvCxnSpPr>
        <p:spPr>
          <a:xfrm>
            <a:off x="5524501" y="4351341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8382021" y="452914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4842" y="286177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664798" y="263008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налоговых доходов городского бюджета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87820" y="169937"/>
            <a:ext cx="890984" cy="269488"/>
          </a:xfrm>
        </p:spPr>
        <p:txBody>
          <a:bodyPr/>
          <a:lstStyle/>
          <a:p>
            <a:r>
              <a:rPr lang="ru-RU" dirty="0" smtClean="0"/>
              <a:t> Слайд </a:t>
            </a:r>
            <a:fld id="{694E05CE-B691-4B45-BB1E-DDB607BE2692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0100"/>
              </p:ext>
            </p:extLst>
          </p:nvPr>
        </p:nvGraphicFramePr>
        <p:xfrm>
          <a:off x="357188" y="1105500"/>
          <a:ext cx="10156825" cy="3538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3424">
                  <a:extLst>
                    <a:ext uri="{9D8B030D-6E8A-4147-A177-3AD203B41FA5}">
                      <a16:colId xmlns:a16="http://schemas.microsoft.com/office/drawing/2014/main" val="355487014"/>
                    </a:ext>
                  </a:extLst>
                </a:gridCol>
                <a:gridCol w="3293557">
                  <a:extLst>
                    <a:ext uri="{9D8B030D-6E8A-4147-A177-3AD203B41FA5}">
                      <a16:colId xmlns:a16="http://schemas.microsoft.com/office/drawing/2014/main" val="2988569270"/>
                    </a:ext>
                  </a:extLst>
                </a:gridCol>
                <a:gridCol w="3579844">
                  <a:extLst>
                    <a:ext uri="{9D8B030D-6E8A-4147-A177-3AD203B41FA5}">
                      <a16:colId xmlns:a16="http://schemas.microsoft.com/office/drawing/2014/main" val="1555942235"/>
                    </a:ext>
                  </a:extLst>
                </a:gridCol>
              </a:tblGrid>
              <a:tr h="25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15%  Налог на </a:t>
                      </a:r>
                      <a:r>
                        <a:rPr lang="ru-RU" sz="1400" u="none" strike="noStrike" dirty="0">
                          <a:effectLst/>
                        </a:rPr>
                        <a:t>прибыль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85%  Налог </a:t>
                      </a:r>
                      <a:r>
                        <a:rPr lang="ru-RU" sz="1400" u="none" strike="noStrike" dirty="0">
                          <a:effectLst/>
                        </a:rPr>
                        <a:t>на прибыль организаций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доходы физических лиц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99949587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добавленную стоимость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Налог </a:t>
                      </a:r>
                      <a:r>
                        <a:rPr lang="ru-RU" sz="1400" u="none" strike="noStrike" dirty="0">
                          <a:effectLst/>
                        </a:rPr>
                        <a:t>на имущество организаций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90%  Налог </a:t>
                      </a:r>
                      <a:r>
                        <a:rPr lang="ru-RU" sz="1400" u="none" strike="noStrike" dirty="0">
                          <a:effectLst/>
                        </a:rPr>
                        <a:t>по упрощенной системе налогообложения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5557145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50%  Акцизы </a:t>
                      </a:r>
                      <a:r>
                        <a:rPr lang="ru-RU" sz="1400" u="none" strike="noStrike" dirty="0">
                          <a:effectLst/>
                        </a:rPr>
                        <a:t>(спирт, алкоголь, табак, автотранспорт, нефтепродукты)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85%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доходы физических лиц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Местные </a:t>
                      </a:r>
                      <a:r>
                        <a:rPr lang="ru-RU" sz="1400" u="none" strike="noStrike" dirty="0">
                          <a:effectLst/>
                        </a:rPr>
                        <a:t>налоги: налог на имущество физических лиц. Земельный налог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02938700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Налог </a:t>
                      </a:r>
                      <a:r>
                        <a:rPr lang="ru-RU" sz="1400" u="none" strike="noStrike" dirty="0">
                          <a:effectLst/>
                        </a:rPr>
                        <a:t>на добычу полезных ископаемых (нефть, газ)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50%  Акцизы </a:t>
                      </a:r>
                      <a:r>
                        <a:rPr lang="ru-RU" sz="1400" u="none" strike="noStrike" dirty="0">
                          <a:effectLst/>
                        </a:rPr>
                        <a:t>(спирт, алкоголь, табак, автотранспорт, нефтепродукты)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10%  Акцизы </a:t>
                      </a:r>
                      <a:r>
                        <a:rPr lang="ru-RU" sz="1400" u="none" strike="noStrike" dirty="0">
                          <a:effectLst/>
                        </a:rPr>
                        <a:t>на нефтепродукты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04927018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Водный </a:t>
                      </a:r>
                      <a:r>
                        <a:rPr lang="ru-RU" sz="1400" u="none" strike="noStrike" dirty="0">
                          <a:effectLst/>
                        </a:rPr>
                        <a:t>налог, госпошлина и др.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10%;  Налог </a:t>
                      </a:r>
                      <a:r>
                        <a:rPr lang="ru-RU" sz="1400" u="none" strike="noStrike" dirty="0">
                          <a:effectLst/>
                        </a:rPr>
                        <a:t>по упрощенной системе налогообложения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100%  Госпошлина </a:t>
                      </a:r>
                      <a:r>
                        <a:rPr lang="ru-RU" sz="1400" u="none" strike="noStrike" dirty="0">
                          <a:effectLst/>
                        </a:rPr>
                        <a:t>и другие.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1059756"/>
                  </a:ext>
                </a:extLst>
              </a:tr>
              <a:tr h="2540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  100%  Транспортный </a:t>
                      </a:r>
                      <a:r>
                        <a:rPr lang="ru-RU" sz="1400" u="none" strike="noStrike" dirty="0">
                          <a:effectLst/>
                        </a:rPr>
                        <a:t>налог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32866497"/>
                  </a:ext>
                </a:extLst>
              </a:tr>
              <a:tr h="50816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100%  Налог </a:t>
                      </a:r>
                      <a:r>
                        <a:rPr lang="ru-RU" sz="1400" u="none" strike="noStrike" dirty="0">
                          <a:effectLst/>
                        </a:rPr>
                        <a:t>на игорный бизнес, госпошлина и др.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58896386"/>
                  </a:ext>
                </a:extLst>
              </a:tr>
              <a:tr h="25408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084064"/>
                  </a:ext>
                </a:extLst>
              </a:tr>
              <a:tr h="235366">
                <a:tc gridSpan="3">
                  <a:txBody>
                    <a:bodyPr/>
                    <a:lstStyle/>
                    <a:p>
                      <a:pPr algn="just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7066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65386" y="5023701"/>
            <a:ext cx="19190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Федеральный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48563" y="5042527"/>
            <a:ext cx="19657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Региональный 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54218" y="5042527"/>
            <a:ext cx="20360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Местный 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903" y="6156101"/>
            <a:ext cx="1024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600" b="1" dirty="0"/>
              <a:t>Примечание</a:t>
            </a:r>
            <a:r>
              <a:rPr lang="ru-RU" sz="1600" dirty="0"/>
              <a:t>: Для упрощенной системы налогообложения налоговые ставки зависят от выбранного объекта налогообложения. При объекте налогообложения «доходы» ставка составляет 6%. Если объектом налогообложения являются доходы минус расходы, ставка составляет 15%. Ставки могут быть повышены до 8% и 20% соответственно, если ограничения по доходам и численности не соблюдались.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056" y="39878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бюджетов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88650" y="1706140"/>
            <a:ext cx="242889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юджеты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8550" y="3377327"/>
            <a:ext cx="22145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 семей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1770" y="3275781"/>
            <a:ext cx="3168352" cy="1075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  публично-правовых образований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1936" y="3351209"/>
            <a:ext cx="200026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Бюджеты организаций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5169306" y="-758471"/>
            <a:ext cx="924704" cy="7143800"/>
          </a:xfrm>
          <a:prstGeom prst="leftBrace">
            <a:avLst>
              <a:gd name="adj1" fmla="val 8333"/>
              <a:gd name="adj2" fmla="val 490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86056" y="4893928"/>
            <a:ext cx="2605207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Российской Федерации</a:t>
            </a:r>
          </a:p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бюджет, бюджеты государственных внебюджетных фондов)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9133" y="4922845"/>
            <a:ext cx="3168352" cy="22860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Субъектов Российской Федерации</a:t>
            </a: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1936" y="4965366"/>
            <a:ext cx="2143140" cy="22145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образований</a:t>
            </a:r>
          </a:p>
          <a:p>
            <a:pPr algn="ctr"/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местные бюджеты)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14842" y="286177"/>
            <a:ext cx="887420" cy="272148"/>
          </a:xfrm>
        </p:spPr>
        <p:txBody>
          <a:bodyPr/>
          <a:lstStyle/>
          <a:p>
            <a:fld id="{694E05CE-B691-4B45-BB1E-DDB607BE269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664798" y="263008"/>
            <a:ext cx="3385741" cy="318486"/>
          </a:xfrm>
        </p:spPr>
        <p:txBody>
          <a:bodyPr/>
          <a:lstStyle/>
          <a:p>
            <a:r>
              <a:rPr lang="ru-RU" dirty="0" smtClean="0"/>
              <a:t>слайд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362130" y="4211885"/>
            <a:ext cx="712490" cy="642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33102" y="4211885"/>
            <a:ext cx="716660" cy="53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701399" y="4322424"/>
            <a:ext cx="19726" cy="53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4" y="335676"/>
            <a:ext cx="10157222" cy="923960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 социально-экономического развития города Белокурихи на 2024-2026 годы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43564"/>
              </p:ext>
            </p:extLst>
          </p:nvPr>
        </p:nvGraphicFramePr>
        <p:xfrm>
          <a:off x="161331" y="1395712"/>
          <a:ext cx="10352681" cy="411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900">
                  <a:extLst>
                    <a:ext uri="{9D8B030D-6E8A-4147-A177-3AD203B41FA5}">
                      <a16:colId xmlns:a16="http://schemas.microsoft.com/office/drawing/2014/main" val="3224941048"/>
                    </a:ext>
                  </a:extLst>
                </a:gridCol>
                <a:gridCol w="1761517">
                  <a:extLst>
                    <a:ext uri="{9D8B030D-6E8A-4147-A177-3AD203B41FA5}">
                      <a16:colId xmlns:a16="http://schemas.microsoft.com/office/drawing/2014/main" val="1511081510"/>
                    </a:ext>
                  </a:extLst>
                </a:gridCol>
                <a:gridCol w="1614724">
                  <a:extLst>
                    <a:ext uri="{9D8B030D-6E8A-4147-A177-3AD203B41FA5}">
                      <a16:colId xmlns:a16="http://schemas.microsoft.com/office/drawing/2014/main" val="4047426973"/>
                    </a:ext>
                  </a:extLst>
                </a:gridCol>
                <a:gridCol w="1524540">
                  <a:extLst>
                    <a:ext uri="{9D8B030D-6E8A-4147-A177-3AD203B41FA5}">
                      <a16:colId xmlns:a16="http://schemas.microsoft.com/office/drawing/2014/main" val="1607720160"/>
                    </a:ext>
                  </a:extLst>
                </a:gridCol>
              </a:tblGrid>
              <a:tr h="4473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219443"/>
                  </a:ext>
                </a:extLst>
              </a:tr>
              <a:tr h="44739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промышленного производства,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007672"/>
                  </a:ext>
                </a:extLst>
              </a:tr>
              <a:tr h="44739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потребительских цен,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103,7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54609"/>
                  </a:ext>
                </a:extLst>
              </a:tr>
              <a:tr h="772209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роста среднемесячной заработной платы по крупным и средним организациям,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860874"/>
                  </a:ext>
                </a:extLst>
              </a:tr>
              <a:tr h="44739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роста оборота розничной торговли,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81487"/>
                  </a:ext>
                </a:extLst>
              </a:tr>
              <a:tr h="1103156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физического объема инвестиций в основной капитал (без субъектов малого предпринимательства),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2060"/>
                  </a:ext>
                </a:extLst>
              </a:tr>
              <a:tr h="44739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безработицы,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12452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622632" y="199602"/>
            <a:ext cx="887420" cy="272148"/>
          </a:xfrm>
        </p:spPr>
        <p:txBody>
          <a:bodyPr/>
          <a:lstStyle/>
          <a:p>
            <a:r>
              <a:rPr lang="ru-RU" dirty="0" smtClean="0"/>
              <a:t> Слайд </a:t>
            </a:r>
            <a:fld id="{694E05CE-B691-4B45-BB1E-DDB607BE269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331" y="5812364"/>
            <a:ext cx="10350503" cy="12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850"/>
            <a:r>
              <a:rPr lang="ru-RU" dirty="0" smtClean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показатели социально-экономического развития представлены в соответствии с постановлением администрации города от 27.10.2023 № 1963 </a:t>
            </a:r>
          </a:p>
          <a:p>
            <a:pPr>
              <a:tabLst>
                <a:tab pos="450850" algn="l"/>
                <a:tab pos="5349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отражают темпы развития экономики и являются основой для разработки прогноза по налоговым доходам и расходам бюджета города Белокурихи.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2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Параметры бюджета </a:t>
            </a:r>
            <a:r>
              <a:rPr lang="ru-RU" sz="2200" dirty="0"/>
              <a:t>на</a:t>
            </a:r>
            <a:r>
              <a:rPr lang="ru-RU" dirty="0" smtClean="0"/>
              <a:t> </a:t>
            </a:r>
            <a:r>
              <a:rPr lang="ru-RU" sz="2800" dirty="0" smtClean="0"/>
              <a:t>2024-2026</a:t>
            </a:r>
            <a:r>
              <a:rPr lang="ru-RU" dirty="0" smtClean="0"/>
              <a:t> </a:t>
            </a:r>
            <a:r>
              <a:rPr lang="ru-RU" sz="1800" dirty="0"/>
              <a:t>годы</a:t>
            </a:r>
            <a:br>
              <a:rPr lang="ru-RU" sz="1800" dirty="0"/>
            </a:br>
            <a:r>
              <a:rPr lang="ru-RU" sz="1800" dirty="0"/>
              <a:t>(тыс. руб.)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016217"/>
              </p:ext>
            </p:extLst>
          </p:nvPr>
        </p:nvGraphicFramePr>
        <p:xfrm>
          <a:off x="161331" y="1619597"/>
          <a:ext cx="10352285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216">
                <a:tc rowSpan="2">
                  <a:txBody>
                    <a:bodyPr/>
                    <a:lstStyle/>
                    <a:p>
                      <a:pPr algn="ctr"/>
                      <a:endParaRPr kumimoji="0" lang="ru-RU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год                 (План)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решения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292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всего</a:t>
                      </a:r>
                    </a:p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866 246,1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766 27</a:t>
                      </a: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,4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3 567,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566 7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419">
                <a:tc>
                  <a:txBody>
                    <a:bodyPr/>
                    <a:lstStyle/>
                    <a:p>
                      <a:r>
                        <a:rPr lang="ru-RU" dirty="0" smtClean="0"/>
                        <a:t>Краевые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561 308,9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226 223,8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244,8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Курортный сбор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105 145,7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50716,0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kumimoji="0" lang="ru-RU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данных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r>
                        <a:rPr kumimoji="0" lang="ru-RU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данных</a:t>
                      </a:r>
                      <a:endParaRPr kumimoji="0" lang="ru-RU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191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304 937,2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97 3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3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327 343,3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340 531,3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292">
                <a:tc>
                  <a:txBody>
                    <a:bodyPr/>
                    <a:lstStyle/>
                    <a:p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dirty="0" smtClean="0"/>
                        <a:t> всего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909 173,8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840 510,1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3 567,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566 776,1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2292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42 927,7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74 23</a:t>
                      </a:r>
                      <a:r>
                        <a:rPr lang="en-US" dirty="0" smtClean="0"/>
                        <a:t>1,</a:t>
                      </a: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930082" y="344735"/>
            <a:ext cx="3385741" cy="318486"/>
          </a:xfrm>
        </p:spPr>
        <p:txBody>
          <a:bodyPr/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7291</TotalTime>
  <Words>2682</Words>
  <Application>Microsoft Office PowerPoint</Application>
  <PresentationFormat>Произвольный</PresentationFormat>
  <Paragraphs>701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 Black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Информационные материалы К БЮДЖЕТу  ГОРОДА Белокуриха НА 2024 ГОД  и на плановый период 2025-2026 годов</vt:lpstr>
      <vt:lpstr>ОСНОВНЫЕ ПОНЯТИЯ</vt:lpstr>
      <vt:lpstr>Участие граждан в бюджетном процессе</vt:lpstr>
      <vt:lpstr>Презентация PowerPoint</vt:lpstr>
      <vt:lpstr>ДОХОДЫ БЮДЖЕТА ГОРОДА</vt:lpstr>
      <vt:lpstr>Основные источники налоговых доходов городского бюджета</vt:lpstr>
      <vt:lpstr>Виды бюджетов</vt:lpstr>
      <vt:lpstr>Прогноз основных показателей социально-экономического развития города Белокурихи на 2024-2026 годы</vt:lpstr>
      <vt:lpstr>Параметры бюджета на 2024-2026 годы (тыс. руб.)</vt:lpstr>
      <vt:lpstr>Налоговые, неналоговые ДОХОДЫ, межбюджетные трансферты НА 2024 ГОД (тыс. РУБ.)</vt:lpstr>
      <vt:lpstr>СТРУКТУРА РАСХОДОВ БЮДЖЕТА города  на 2024 год  ПО СТАТЬЯМ ЭКОНОМИЧЕСКОЙ классификации</vt:lpstr>
      <vt:lpstr>Презентация PowerPoint</vt:lpstr>
      <vt:lpstr>РАСХОДЫ БЮДЖЕТА ГОРОДА</vt:lpstr>
      <vt:lpstr>Презентация PowerPoint</vt:lpstr>
      <vt:lpstr>СТРУКТУРА РАСХОДОВ БЮДЖЕТА города  НА 2024 ГОД</vt:lpstr>
      <vt:lpstr>Презентация PowerPoint</vt:lpstr>
      <vt:lpstr>ПРОГРАММНЫЙ БЮДЖЕТ. Зачем он нужен?</vt:lpstr>
      <vt:lpstr>УДЕЛЬНЫЙ ВЕС РАСХОДОВ  НА реализацию пРОГРАММ (℅)</vt:lpstr>
      <vt:lpstr>Муниципальные программы </vt:lpstr>
      <vt:lpstr>Источники финансирования дефицита бюджета</vt:lpstr>
      <vt:lpstr>МУНИЦИПАЛЬНЫЙ ДОЛГ ГОРОДА БелокурихА в динамике за 2010-2024 годы (тыс.РУБ.)</vt:lpstr>
      <vt:lpstr>Сравнительная таблица по городам края</vt:lpstr>
      <vt:lpstr>Презентация PowerPoint</vt:lpstr>
      <vt:lpstr>Инициативные проекты города Белокуриха</vt:lpstr>
      <vt:lpstr>Инициативные проекты г. Белокуриха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ГОРОДА БИЙСКА НА 2016 ГОД</dc:title>
  <dc:creator>User</dc:creator>
  <cp:lastModifiedBy>Пользователь Windows</cp:lastModifiedBy>
  <cp:revision>672</cp:revision>
  <cp:lastPrinted>2023-12-14T05:33:06Z</cp:lastPrinted>
  <dcterms:created xsi:type="dcterms:W3CDTF">2015-11-03T02:38:34Z</dcterms:created>
  <dcterms:modified xsi:type="dcterms:W3CDTF">2023-12-19T08:58:00Z</dcterms:modified>
</cp:coreProperties>
</file>